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6" r:id="rId2"/>
    <p:sldId id="258" r:id="rId3"/>
    <p:sldId id="261" r:id="rId4"/>
    <p:sldId id="262" r:id="rId5"/>
    <p:sldId id="263" r:id="rId6"/>
    <p:sldId id="268" r:id="rId7"/>
    <p:sldId id="269" r:id="rId8"/>
    <p:sldId id="270" r:id="rId9"/>
    <p:sldId id="264" r:id="rId10"/>
    <p:sldId id="265" r:id="rId11"/>
    <p:sldId id="259" r:id="rId12"/>
    <p:sldId id="266" r:id="rId13"/>
    <p:sldId id="267" r:id="rId14"/>
    <p:sldId id="302" r:id="rId15"/>
    <p:sldId id="271" r:id="rId16"/>
    <p:sldId id="303" r:id="rId17"/>
    <p:sldId id="304" r:id="rId18"/>
    <p:sldId id="275" r:id="rId19"/>
    <p:sldId id="305" r:id="rId20"/>
    <p:sldId id="272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73" r:id="rId29"/>
    <p:sldId id="306" r:id="rId30"/>
    <p:sldId id="307" r:id="rId31"/>
    <p:sldId id="290" r:id="rId32"/>
    <p:sldId id="294" r:id="rId33"/>
    <p:sldId id="295" r:id="rId34"/>
    <p:sldId id="296" r:id="rId35"/>
    <p:sldId id="293" r:id="rId36"/>
    <p:sldId id="297" r:id="rId37"/>
    <p:sldId id="298" r:id="rId38"/>
    <p:sldId id="313" r:id="rId39"/>
    <p:sldId id="316" r:id="rId40"/>
    <p:sldId id="317" r:id="rId41"/>
    <p:sldId id="314" r:id="rId42"/>
    <p:sldId id="315" r:id="rId43"/>
    <p:sldId id="318" r:id="rId44"/>
    <p:sldId id="309" r:id="rId45"/>
    <p:sldId id="310" r:id="rId46"/>
    <p:sldId id="311" r:id="rId47"/>
    <p:sldId id="312" r:id="rId48"/>
    <p:sldId id="308" r:id="rId49"/>
    <p:sldId id="291" r:id="rId50"/>
    <p:sldId id="285" r:id="rId51"/>
    <p:sldId id="292" r:id="rId52"/>
    <p:sldId id="299" r:id="rId53"/>
    <p:sldId id="300" r:id="rId54"/>
    <p:sldId id="319" r:id="rId55"/>
    <p:sldId id="320" r:id="rId56"/>
    <p:sldId id="301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5094FF-5D54-E043-B608-647C9521C9BC}" v="4197" dt="2025-05-05T17:42:29.366"/>
    <p1510:client id="{9D97A638-2A5D-8D48-A15F-0978013AD06A}" v="933" dt="2025-05-05T18:09:56.9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6"/>
  </p:normalViewPr>
  <p:slideViewPr>
    <p:cSldViewPr snapToGrid="0">
      <p:cViewPr varScale="1">
        <p:scale>
          <a:sx n="114" d="100"/>
          <a:sy n="114" d="100"/>
        </p:scale>
        <p:origin x="6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7.png>
</file>

<file path=ppt/media/image19.png>
</file>

<file path=ppt/media/image2.png>
</file>

<file path=ppt/media/image20.gif>
</file>

<file path=ppt/media/image20.png>
</file>

<file path=ppt/media/image21.gif>
</file>

<file path=ppt/media/image24.gif>
</file>

<file path=ppt/media/image25.gif>
</file>

<file path=ppt/media/image3.svg>
</file>

<file path=ppt/media/image4.jpe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72D70-EC93-AD48-8D1F-D554438DC3D5}" type="datetimeFigureOut">
              <a:rPr lang="en-US" smtClean="0"/>
              <a:t>5/5/25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8B5C91-A47A-A54A-8AB0-E8F8B9CA2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84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3686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CFEF7-CDEF-D1C4-28CB-34ADEC428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61F413-53FD-B406-3DC4-C88871CCAA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8D1B78-1FB9-0229-66E6-E46CE560DA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902CB6-5065-2522-AC58-9BB03A7E08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2447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9390C-9026-9C21-6E33-F260DE9DD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D44FEB-5623-DFAB-A849-D599A47862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858F79-F3D9-2B19-6816-DD30239CCB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B23BE-C6B1-FBB9-E38E-022F64AB24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1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0C04B-7D35-5D03-B912-5B1701DF7D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8B059D-1174-6777-254A-EB2C86E57F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D76D63-02FF-8C69-EA47-7D5365377A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181FD-F701-CA25-BDA3-9BE67E2D43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2849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3B653F-A222-3F1E-EB23-8A8BA7950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3AE3D5-A4F0-8967-97A3-41B31A56EC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7C7461-50FC-2FB7-7423-314EBEDD00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27AF7-E763-1FC3-23B0-586111077C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4728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C9C24-B353-9ED6-1017-217A1B692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CA3EF7-F760-F8C7-8D37-943CC2A6D9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5731FE-D428-A49E-5817-62594813D0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DF451D-840D-FF53-AB4D-8A8CACE52B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066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5FEF4-E6D1-3689-DFB0-6A5DB8B3C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2B1263-BA1E-593E-0FE7-4F6E8067C7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6F2851-FBC6-8734-4982-09857A655B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583F4-C82E-E3BB-F225-E019897370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09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4B31C-DCD6-7E04-40BB-9C714C53E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E753B9-69DA-5AA6-14E1-CAB2488984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089DF2-F873-AF71-0E0D-506EDFD520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C1EEB-C9EF-61F5-1125-9150507EF9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223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6742D3-9271-358D-F745-4A4417CE5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FC1FA9-1E02-394F-4287-2DC92D129B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377BE7-AFCF-5073-F752-B6A876F8E9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44B76E-0718-76F1-5226-3C9ED4EAA8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275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25FB17-D4C7-9FA1-FFDD-3061F2CA0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DE6785-BE42-5E8C-2CF9-7054A3F2F9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1B5AC5-00F6-FBAA-466B-6B4E6772FF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0A7442-BC99-0C3C-0A67-F519C9B228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653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321F2-9ED8-38DD-48AD-9FBDD2D48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AC876B-99BF-87C8-1300-88E3F65FA5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10D181-EE42-02F8-5BA4-961E0E8EDF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2A4FA-A095-4A3A-DA59-AFBE12CCDB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35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28E81-842F-023D-3A86-678FAAC56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5B62C0-0DAC-55BC-9E3F-25DC75EAF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8911A3-8AD6-6D00-93AC-45A2280A3A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218E2-B704-8ED2-E9D7-2C80391E4F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365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CB6C58-44DF-F26B-EFB6-C56A132610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7AC802-D101-7812-021A-0F88A28B10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8030C4-1096-4659-C321-A9FA0D74C7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5AAD41-8279-73CF-48A3-0F61A925DC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3499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E63A1-8B40-8E72-4A64-48324C0D9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0CBA9A-B012-2D8A-316C-F00DA43984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3DA385-A70F-2DA3-2906-8B9681A831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0E645-14CB-46F7-21D9-D961727C6A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839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D5B29-0928-D02C-79BF-373D41A554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A1FBE3-2F5B-A040-3CAD-0BDCB2380B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324425-B597-1EB8-A830-2E0430EDEB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59664C-4400-F2E5-3A1F-031E6B2A8B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390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49AD3-54B7-7379-A3D6-164CE6EFF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650B68-DC19-2C99-37BB-88294B1EBA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85C994-0A1B-0A84-E8D9-D5B7C09D13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408FD-0FAA-22FB-AB81-14B7E3FD98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432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8236F-B84C-F042-D249-4875C18F2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C1422C-EBFA-E9E1-B93B-E7CB1F8544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C059EE-38F1-08A6-CDEF-99D9A66B2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930F84-4FD8-EB61-B266-68B6AE4B1B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590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6206E-8061-00C5-62DD-3F454A702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E56E11-7176-BED3-E433-B14472A3DC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EB12B7-C5AD-AC8F-381F-05E5B6C6D9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2A001-9B2E-4616-6A4C-8D5482AA62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3879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BA042-8004-0696-8613-490FFA3CD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F329DB-0216-6576-5C77-91897A2CB2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3C87EB-0B2B-76AF-D5CD-2B464DC087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7D9661-C3FE-D472-1371-2EE76C2AAB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8719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98BFE-D7B5-FD1C-C144-267B1986F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0152D8-34F6-31C5-0A3D-CA2F482451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82FFE8-BCAA-DE72-19B4-A34E6BE9E2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DC3D90-E90C-1AE2-A3C3-42FDDE0D92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652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588A1-2634-762E-2F99-27ADD8A24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53A375-E5D8-CF2C-BA82-DC0C61044C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CB7F9F-D2C0-3EC4-B131-F0ECC2B4BB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7C6A1-E6C8-3AFF-4C01-A097DBC130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302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8A631-F942-D1DB-ECDE-6C5B2822B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992227-FBA5-F026-C081-338C1BFC6F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78278B-AAEE-48C1-5A16-17DEAB6E17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14975-983B-8731-E5C8-A1CAB3FB4C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0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AE987-CB34-61D5-4875-834539445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8EB5B0-6942-9DD2-5F8E-9A26967E3A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0D543D-5128-5589-76E3-8CC513BC3D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807DF-3792-3A79-E89E-22BA094DA4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4024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F384E-FD03-983A-1883-154F9CC5B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CE284A-037B-8EA6-CF04-8397BB5008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CB5F23-8090-66C9-24DA-5A4663DEE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54BF4-2889-24CB-0483-35F7F09290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711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F8BCB-28B9-9F76-E418-A0D141210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B85447-A8B5-A6D7-4309-06DC25C9E6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9A5EC5-3E00-5A65-FFDB-9DDE0938DB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91C35-B85F-445C-E57A-D08164A9C9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927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07B8D6-75C7-6D55-EE03-B566ECEB7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E228D1-3840-26C4-1F4F-397F314E76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9D3652-3D2F-4957-4B90-B84D476DAE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1AACBC-9B6C-34B6-69B6-8CA59572BA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370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F24C7-1EA0-1161-A338-A479C6E0D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A711F4-E4ED-B30F-DB91-752FF9FEB5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633BA4-72AC-7A48-3435-2A9FF6A2CF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54D401-054F-BDA9-2885-6AAF4EEF00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905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2E33C9-4B8D-6C6E-631B-719CAC482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0C7E85-11C5-D21C-7B20-B209D5AB78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6669C8-4467-E192-7392-451F197082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A8A98-D896-180A-8BE3-19B98478F9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488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89A92-20DE-4864-F3B7-3BE53B14F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84DD1E-9E9C-1290-7D7B-BB71E42129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20AF51-E745-25FE-E073-58432FB27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AA82DE-9B82-6D77-2B54-C7D62ACEF9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84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D012F-3B6D-EF00-B447-C8B6F93B2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2756D9-9694-E8C3-0398-F7492ED695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A513A4-5A13-10E7-0373-07C471429F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665DBC-B64F-A730-8B6C-1B95AD0D4E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4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0F33D3-349B-16DD-EFF5-CA820864B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BBF279-8DD6-BFCD-C853-266BA05279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62B3EA-C8F3-36E4-6B86-D52ABE62ED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45264-6CBD-7A73-486F-94AF474782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5327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BA8B4-6DDB-8069-1D28-AD9C105C3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ACE4A1-D995-F6E4-F14F-44FCE84B41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094AFC-E3A4-3A56-67B5-42C9D456E2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F6CC4-D08A-2FF2-5949-F69F6F2BF9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76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F30FE-02E0-C097-329B-71EB6462D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67119F-6F1D-8099-C0BA-DBC2B612A1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7A7D20-F255-F2DC-24C1-05F94678D8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54B697-4E5E-D58B-2287-005BD6A97C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01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EC003-29FB-D6DA-9E24-9BE9E85E9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79CF63-636F-E625-9D95-A62C309E9C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99AE94-F518-19B1-7B2A-F1283CCCE1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AC6BA0-9BBF-ACC8-1234-C4F838A2AD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B5C91-A47A-A54A-8AB0-E8F8B9CA2D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8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5E7DA-47DD-A899-DBC3-61BD8E724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56C23-D6AA-1E13-5C18-264F10AB3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4D73B-3230-4720-9A70-994F1FDC7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845C4-6C63-02B2-DBEF-B0FF3D940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3B247-0192-FBC1-7DE7-17F4C38A1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464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8D3A0-962E-DFD3-8B98-C0CACCC74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41642C-2BAA-760A-17F2-331A1CED2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646D4-2F14-EC06-9CE5-6F4E5B93C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934D0-ED15-2F6D-8011-854215C89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3BDD9-4036-4D7C-4F87-15ECF574E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219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B82588-10AE-7A82-6A34-26EF7191B5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7586C-FA93-AA98-C245-DE9B7F7B18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67507-3B11-CB94-8CDC-D6A4898F2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2CBB5-F50B-1ADD-3FCF-B2E8D5599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87F25-7CF4-A459-EA80-7D786BDD7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5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D78BE-9242-B619-C907-BFE236F71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6568-94C9-09BD-45AB-7E171785C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3FB68-7CAD-8D6A-4E9F-6DF127196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D1D43-4C47-AAF1-B697-BE54F979E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C39BF-0ADB-61D4-D5D4-3AF80BEA9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54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5BDC1-D9B8-97B8-796D-AF7F30E2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659B7-DE66-F5AC-30B8-181D59D5A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05050-D444-8667-D2BA-07D0C0ECC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4EC8F-4197-5473-C3D0-7FBC75E4C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4CBF3-395D-92FD-2816-61A671AF1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20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1F53F-8CC2-1102-4A21-F4BD4B985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6C7CB-B44A-DC23-498B-889BE85157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5821BB-98E8-DDC1-751A-FCFF72AFA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1004E-00F2-5402-9404-B5F073EC6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677E2-0AE1-A329-D8CD-DF8821AB9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F8A7B-D287-7959-DC54-6C8597A6A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524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B4961-6282-7298-9EE8-75631A0D8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A7B0EB-2097-A974-6FFD-0E2473901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792F40-A972-84A7-B2CB-F1DB46F33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3F6593-1487-BD31-86F4-8A6BF0219B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647C96-7C9D-C492-F008-8015435C72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3B951A-81CC-C881-82F9-D78DD1016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00EB20-5A46-477A-DD51-01704FD16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72B2BC-C81F-E6D0-0577-7717DA315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085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1A483-6BD4-F58F-A01F-97341D815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9ED9E4-3B71-5A54-B350-175A53203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B5FA64-0C7B-E4B7-BA72-85F50F939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4B0D3C-C3CC-BFEF-5699-4F9180A6D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35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58F51A-49A7-8FBA-241E-BE18F7DB4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2362AA-E43C-68FB-0CF2-DF7E59FF9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4EA99-3A21-C298-79AA-E5765AFA2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795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2ED50-692E-74DD-56C9-0EFC10BA2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EC0B4-F6D3-9297-A9F5-68D1BC5D4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F5251D-CDA1-992A-D851-AAB532C118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79C65-B6D7-154D-A302-35223ABF3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02777-218E-3757-EB62-A8E5B43F8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8B81D-AE86-50E6-6E14-7FD7CD2AF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062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AA493-751D-2CC7-8629-387D59FA2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49A86-F43B-DF69-AA45-0CC3E03EF0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2E405D-9EC9-5CBC-A73B-AB36A4A70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4E48B-0171-4233-8A8B-E71628663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A72161-809A-C89A-2310-47519818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AE25A-93DB-5893-3034-7950DA5E5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70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E33AF-80BF-FCB7-A8AE-5F3B3F49C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7FA28-E64E-A3C5-D75C-27AEAA9CF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810D5-3C8D-F28D-D51B-9B3504A1C4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F5996B-3B29-ED40-A764-B3F96D84A515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B4C09-B89B-A224-D2B7-28410E5D6B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B6F52-E4AB-B726-35C5-EFB06C201D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6ABB26-1D08-9B44-A98E-A39BF5B88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933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gif"/><Relationship Id="rId4" Type="http://schemas.openxmlformats.org/officeDocument/2006/relationships/image" Target="../media/image15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gi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gif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gi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gi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7344C-060C-7CAA-4EB6-F492625F3B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SLAM-MR</a:t>
            </a:r>
            <a:b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4400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 with Multiple Robots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9EBF1A-3521-5F42-0571-745C57BFE5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Hammad Izhar and Thomas Kaminsky</a:t>
            </a:r>
            <a:b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CS 2620 Final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3283107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9D8A3-54BD-C785-952E-42B58BFF1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E4027-8128-CE08-FD87-F6D5FC679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D7A1E-1F12-25B8-6A98-F00C87248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Sensor(s)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Odometry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Goal: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E7484D4D-35EA-2DA9-FEB1-5CE863096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3564" y="1690688"/>
            <a:ext cx="3843151" cy="2882364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D5B7809-7BA5-C0E0-B8A7-AF76F8823B0D}"/>
              </a:ext>
            </a:extLst>
          </p:cNvPr>
          <p:cNvCxnSpPr/>
          <p:nvPr/>
        </p:nvCxnSpPr>
        <p:spPr>
          <a:xfrm>
            <a:off x="8981768" y="3967316"/>
            <a:ext cx="796413" cy="1460090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A black circular object with a green light&#10;&#10;AI-generated content may be incorrect.">
            <a:extLst>
              <a:ext uri="{FF2B5EF4-FFF2-40B4-BE49-F238E27FC236}">
                <a16:creationId xmlns:a16="http://schemas.microsoft.com/office/drawing/2014/main" id="{9708546C-86E5-9678-2650-94E379561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62" t="21297" r="17666" b="22902"/>
          <a:stretch/>
        </p:blipFill>
        <p:spPr>
          <a:xfrm>
            <a:off x="8050898" y="2962165"/>
            <a:ext cx="1878518" cy="1610887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E6CC150-0497-B05E-145C-6A62434566B4}"/>
              </a:ext>
            </a:extLst>
          </p:cNvPr>
          <p:cNvCxnSpPr>
            <a:cxnSpLocks/>
          </p:cNvCxnSpPr>
          <p:nvPr/>
        </p:nvCxnSpPr>
        <p:spPr>
          <a:xfrm flipH="1">
            <a:off x="7462684" y="5427406"/>
            <a:ext cx="2315497" cy="150797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563FE9A-45DD-A407-1EB5-0E24EFA9D2B1}"/>
              </a:ext>
            </a:extLst>
          </p:cNvPr>
          <p:cNvCxnSpPr>
            <a:cxnSpLocks/>
          </p:cNvCxnSpPr>
          <p:nvPr/>
        </p:nvCxnSpPr>
        <p:spPr>
          <a:xfrm flipH="1">
            <a:off x="5973097" y="5578203"/>
            <a:ext cx="1489587" cy="1453114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085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366BA-27EB-EEBF-6917-8655CCDB0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2CD42-AEBF-4DE5-E179-C37095F96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52A3F-C3A7-4170-E8B9-EF8B09C8E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Sensor(s)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Odometry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Goal: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Maintain a ‘</a:t>
            </a:r>
            <a:r>
              <a:rPr lang="en-US" b="1">
                <a:solidFill>
                  <a:schemeClr val="tx2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map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’ of the environment and your ‘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location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’ within it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93259F91-9079-C303-BF1E-853A9456A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3564" y="1690688"/>
            <a:ext cx="3843151" cy="2882364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72946FC-AEA2-9D4E-E329-7F605E735656}"/>
              </a:ext>
            </a:extLst>
          </p:cNvPr>
          <p:cNvCxnSpPr/>
          <p:nvPr/>
        </p:nvCxnSpPr>
        <p:spPr>
          <a:xfrm>
            <a:off x="8981768" y="3967316"/>
            <a:ext cx="796413" cy="1460090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A black circular object with a green light&#10;&#10;AI-generated content may be incorrect.">
            <a:extLst>
              <a:ext uri="{FF2B5EF4-FFF2-40B4-BE49-F238E27FC236}">
                <a16:creationId xmlns:a16="http://schemas.microsoft.com/office/drawing/2014/main" id="{66F47883-4C71-BA95-D83C-E81EB32913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62" t="21297" r="17666" b="22902"/>
          <a:stretch/>
        </p:blipFill>
        <p:spPr>
          <a:xfrm>
            <a:off x="8050898" y="2962165"/>
            <a:ext cx="1878518" cy="1610887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2372941-74B8-7502-CB83-0135E32F6082}"/>
              </a:ext>
            </a:extLst>
          </p:cNvPr>
          <p:cNvCxnSpPr>
            <a:cxnSpLocks/>
          </p:cNvCxnSpPr>
          <p:nvPr/>
        </p:nvCxnSpPr>
        <p:spPr>
          <a:xfrm flipH="1">
            <a:off x="7462684" y="5427406"/>
            <a:ext cx="2315497" cy="150797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309C9F-7962-3BBC-50E8-EDD1FE1863D1}"/>
              </a:ext>
            </a:extLst>
          </p:cNvPr>
          <p:cNvCxnSpPr>
            <a:cxnSpLocks/>
          </p:cNvCxnSpPr>
          <p:nvPr/>
        </p:nvCxnSpPr>
        <p:spPr>
          <a:xfrm flipH="1">
            <a:off x="5973097" y="5578203"/>
            <a:ext cx="1489587" cy="1453114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357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AD998-CE7A-7FE8-7B4D-ADA477476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034-5C13-6987-089E-82FF09037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E4819-359A-CCA1-B55E-58BAF5801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Sensor(s)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Odometry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Goal: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Maintain a ‘</a:t>
            </a:r>
            <a:r>
              <a:rPr lang="en-US" b="1">
                <a:solidFill>
                  <a:schemeClr val="tx2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map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’ of the environment and your ‘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location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’ within it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Locations of interesting objects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Walls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C55EFCD-D2E1-DC8C-83EB-5C99534F0063}"/>
              </a:ext>
            </a:extLst>
          </p:cNvPr>
          <p:cNvGrpSpPr/>
          <p:nvPr/>
        </p:nvGrpSpPr>
        <p:grpSpPr>
          <a:xfrm>
            <a:off x="5973097" y="1690688"/>
            <a:ext cx="5023618" cy="5340629"/>
            <a:chOff x="5973097" y="1690688"/>
            <a:chExt cx="5023618" cy="5340629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514570E8-E309-275C-68DC-FDB35D4F4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153564" y="1690688"/>
              <a:ext cx="3843151" cy="2882364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47B889A-09B5-254E-51F6-7CDBF8130A4B}"/>
                </a:ext>
              </a:extLst>
            </p:cNvPr>
            <p:cNvCxnSpPr/>
            <p:nvPr/>
          </p:nvCxnSpPr>
          <p:spPr>
            <a:xfrm>
              <a:off x="8981768" y="3967316"/>
              <a:ext cx="796413" cy="1460090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 descr="A black circular object with a green light&#10;&#10;AI-generated content may be incorrect.">
              <a:extLst>
                <a:ext uri="{FF2B5EF4-FFF2-40B4-BE49-F238E27FC236}">
                  <a16:creationId xmlns:a16="http://schemas.microsoft.com/office/drawing/2014/main" id="{D0F752C5-E6C0-1E19-CBC9-185622403D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262" t="21297" r="17666" b="22902"/>
            <a:stretch/>
          </p:blipFill>
          <p:spPr>
            <a:xfrm>
              <a:off x="8050898" y="2962165"/>
              <a:ext cx="1878518" cy="1610887"/>
            </a:xfrm>
            <a:prstGeom prst="rect">
              <a:avLst/>
            </a:prstGeom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A95D7F8-4EF8-BE5B-8733-21920D04D4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62684" y="5427406"/>
              <a:ext cx="2315497" cy="150797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8DF12D5-B13D-BD66-9AE7-41403678F9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3097" y="5578203"/>
              <a:ext cx="1489587" cy="1453114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01815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4D621A-0A9A-3973-1722-32C99E7E2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1DE0-47A6-E2AD-0B7C-5364EE7FF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CE235-F6C4-BCBF-4378-27E377AD7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Sensor(s)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Odometry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Goal: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Maintain a ‘</a:t>
            </a:r>
            <a:r>
              <a:rPr lang="en-US" b="1">
                <a:solidFill>
                  <a:schemeClr val="tx2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map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’ of the environment and your ‘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location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’ within it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Locations of interesting objects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Walls</a:t>
            </a:r>
          </a:p>
        </p:txBody>
      </p:sp>
      <p:pic>
        <p:nvPicPr>
          <p:cNvPr id="5" name="Picture 4" descr="A multicolored cubes on a white surface&#10;&#10;AI-generated content may be incorrect.">
            <a:extLst>
              <a:ext uri="{FF2B5EF4-FFF2-40B4-BE49-F238E27FC236}">
                <a16:creationId xmlns:a16="http://schemas.microsoft.com/office/drawing/2014/main" id="{15B601EE-98C4-C12F-E18A-D714E5B6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444" y="1515335"/>
            <a:ext cx="3969316" cy="2230756"/>
          </a:xfrm>
          <a:prstGeom prst="rect">
            <a:avLst/>
          </a:prstGeom>
        </p:spPr>
      </p:pic>
      <p:pic>
        <p:nvPicPr>
          <p:cNvPr id="9" name="Picture 8" descr="A aerial view of a city&#10;&#10;AI-generated content may be incorrect.">
            <a:extLst>
              <a:ext uri="{FF2B5EF4-FFF2-40B4-BE49-F238E27FC236}">
                <a16:creationId xmlns:a16="http://schemas.microsoft.com/office/drawing/2014/main" id="{0BB76995-25ED-8CE6-77E7-A2DBCCCED4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0279" y="1513669"/>
            <a:ext cx="3125164" cy="2232260"/>
          </a:xfrm>
          <a:prstGeom prst="rect">
            <a:avLst/>
          </a:prstGeom>
        </p:spPr>
      </p:pic>
      <p:pic>
        <p:nvPicPr>
          <p:cNvPr id="11" name="Picture 10" descr="A map of a city&#10;&#10;AI-generated content may be incorrect.">
            <a:extLst>
              <a:ext uri="{FF2B5EF4-FFF2-40B4-BE49-F238E27FC236}">
                <a16:creationId xmlns:a16="http://schemas.microsoft.com/office/drawing/2014/main" id="{A3794DB9-097C-255A-692F-79D730642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0294" y="3745929"/>
            <a:ext cx="4924465" cy="311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675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C333C-D106-8FCD-C57A-B5F01E04B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49905-AB74-5BC2-6226-82E37A252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Multi-Robot SLAM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058C5-70F3-D75B-196C-8100000A0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30" y="155130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Benefits:</a:t>
            </a:r>
          </a:p>
        </p:txBody>
      </p:sp>
      <p:pic>
        <p:nvPicPr>
          <p:cNvPr id="5" name="Picture 4" descr="A collage of several machines&#10;&#10;AI-generated content may be incorrect.">
            <a:extLst>
              <a:ext uri="{FF2B5EF4-FFF2-40B4-BE49-F238E27FC236}">
                <a16:creationId xmlns:a16="http://schemas.microsoft.com/office/drawing/2014/main" id="{33321189-B7C4-8651-DA2E-49A5185E6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132" y="0"/>
            <a:ext cx="7068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417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B30ED-C740-45CD-5138-A307E458D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73960-8DBF-5793-A4D5-E52CF91EA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Multi-Robot SLAM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330E-D3A0-6604-C08D-C46D28353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30" y="155130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Benefits: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More sensors + parallelization</a:t>
            </a:r>
          </a:p>
        </p:txBody>
      </p:sp>
      <p:pic>
        <p:nvPicPr>
          <p:cNvPr id="5" name="Picture 4" descr="A collage of several machines&#10;&#10;AI-generated content may be incorrect.">
            <a:extLst>
              <a:ext uri="{FF2B5EF4-FFF2-40B4-BE49-F238E27FC236}">
                <a16:creationId xmlns:a16="http://schemas.microsoft.com/office/drawing/2014/main" id="{A428E53E-8C87-0847-7E06-9DF047204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132" y="0"/>
            <a:ext cx="7068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255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B099E-F4EC-3119-3488-AA52AA06D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436F6-2281-EF0E-9D36-E9D8FD41A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Multi-Robot SLAM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D96F-5D84-F1A3-2764-B913F6D6DB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30" y="155130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Benefits: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More sensors + parallelization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Exploring with different capabilities</a:t>
            </a:r>
          </a:p>
        </p:txBody>
      </p:sp>
      <p:pic>
        <p:nvPicPr>
          <p:cNvPr id="5" name="Picture 4" descr="A collage of several machines&#10;&#10;AI-generated content may be incorrect.">
            <a:extLst>
              <a:ext uri="{FF2B5EF4-FFF2-40B4-BE49-F238E27FC236}">
                <a16:creationId xmlns:a16="http://schemas.microsoft.com/office/drawing/2014/main" id="{45C4D9EF-25CF-A8FC-2D61-591B6B24A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132" y="0"/>
            <a:ext cx="7068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17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A21A8-469C-0613-71DA-15AAF2548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9CCFF-ABF3-FD9C-B459-3E9F6FBAE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Multi-Robot SLAM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E1116-911B-7FFE-CE84-632F43734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30" y="155130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Benefits: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More sensors + parallelization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Exploring with different capabilities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Challenges</a:t>
            </a:r>
          </a:p>
        </p:txBody>
      </p:sp>
      <p:pic>
        <p:nvPicPr>
          <p:cNvPr id="5" name="Picture 4" descr="A collage of several machines&#10;&#10;AI-generated content may be incorrect.">
            <a:extLst>
              <a:ext uri="{FF2B5EF4-FFF2-40B4-BE49-F238E27FC236}">
                <a16:creationId xmlns:a16="http://schemas.microsoft.com/office/drawing/2014/main" id="{C886BA85-8294-97C5-AD10-E5B275E6F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132" y="0"/>
            <a:ext cx="7068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726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1248A8-01AB-5410-6D1C-20D9D0A0A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423-05F7-C097-D406-08DA4844E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Multi-Robot SLAM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04F84-8B5F-85D2-9D70-88786CE69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30" y="155130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Benefits: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More sensors + parallelization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Exploring with different capabilities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Challenges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Multiple Reference Frames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E732435-E6A0-067E-04B6-83B84C3E651A}"/>
              </a:ext>
            </a:extLst>
          </p:cNvPr>
          <p:cNvGrpSpPr>
            <a:grpSpLocks noChangeAspect="1"/>
          </p:cNvGrpSpPr>
          <p:nvPr/>
        </p:nvGrpSpPr>
        <p:grpSpPr>
          <a:xfrm>
            <a:off x="6604663" y="2108894"/>
            <a:ext cx="2256503" cy="2398897"/>
            <a:chOff x="5973097" y="1690688"/>
            <a:chExt cx="5023618" cy="5340629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2623B320-8C34-39BB-75F1-114BE32F2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153564" y="1690688"/>
              <a:ext cx="3843151" cy="2882364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4744C8F-B506-AD0F-EBDD-65FA08ED1392}"/>
                </a:ext>
              </a:extLst>
            </p:cNvPr>
            <p:cNvCxnSpPr/>
            <p:nvPr/>
          </p:nvCxnSpPr>
          <p:spPr>
            <a:xfrm>
              <a:off x="8981768" y="3967316"/>
              <a:ext cx="796413" cy="1460090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 descr="A black circular object with a green light&#10;&#10;AI-generated content may be incorrect.">
              <a:extLst>
                <a:ext uri="{FF2B5EF4-FFF2-40B4-BE49-F238E27FC236}">
                  <a16:creationId xmlns:a16="http://schemas.microsoft.com/office/drawing/2014/main" id="{7EEF8748-7BE6-DFDA-3B47-79EAB576D6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262" t="21297" r="17666" b="22902"/>
            <a:stretch/>
          </p:blipFill>
          <p:spPr>
            <a:xfrm>
              <a:off x="8050898" y="2962165"/>
              <a:ext cx="1878518" cy="1610887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F32B5C9-3A36-7274-6803-457897B733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62684" y="5427406"/>
              <a:ext cx="2315497" cy="150797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378797-173D-D8AE-EBD8-C7839C8A3E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3097" y="5578203"/>
              <a:ext cx="1489587" cy="1453114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BB0F3D9-DC9E-155B-68E0-540FD4583156}"/>
              </a:ext>
            </a:extLst>
          </p:cNvPr>
          <p:cNvGrpSpPr>
            <a:grpSpLocks noChangeAspect="1"/>
          </p:cNvGrpSpPr>
          <p:nvPr/>
        </p:nvGrpSpPr>
        <p:grpSpPr>
          <a:xfrm rot="4634943">
            <a:off x="9113319" y="873968"/>
            <a:ext cx="2107575" cy="2240571"/>
            <a:chOff x="5973097" y="1690688"/>
            <a:chExt cx="5023618" cy="5340629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D055DF82-FA1F-0045-504A-14E1C11B60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153564" y="1690688"/>
              <a:ext cx="3843151" cy="2882364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5936C29-72E3-3F1F-C970-E566A7DA547D}"/>
                </a:ext>
              </a:extLst>
            </p:cNvPr>
            <p:cNvCxnSpPr/>
            <p:nvPr/>
          </p:nvCxnSpPr>
          <p:spPr>
            <a:xfrm>
              <a:off x="8981768" y="3967316"/>
              <a:ext cx="796413" cy="1460090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 descr="A black circular object with a green light&#10;&#10;AI-generated content may be incorrect.">
              <a:extLst>
                <a:ext uri="{FF2B5EF4-FFF2-40B4-BE49-F238E27FC236}">
                  <a16:creationId xmlns:a16="http://schemas.microsoft.com/office/drawing/2014/main" id="{6043355F-B92B-B3EC-920C-FF154FAF2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262" t="21297" r="17666" b="22902"/>
            <a:stretch/>
          </p:blipFill>
          <p:spPr>
            <a:xfrm>
              <a:off x="8050898" y="2962165"/>
              <a:ext cx="1878518" cy="1610887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AC0DB04-318D-4373-2123-DDF1C0D92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62684" y="5427406"/>
              <a:ext cx="2315497" cy="150797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7DA6755-83EC-8915-34E5-F9B6819D5F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3097" y="5578203"/>
              <a:ext cx="1489587" cy="1453114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2B38F49-A2A0-1ADB-EA4A-029DF36D7B1E}"/>
              </a:ext>
            </a:extLst>
          </p:cNvPr>
          <p:cNvGrpSpPr>
            <a:grpSpLocks noChangeAspect="1"/>
          </p:cNvGrpSpPr>
          <p:nvPr/>
        </p:nvGrpSpPr>
        <p:grpSpPr>
          <a:xfrm rot="19194007">
            <a:off x="9623520" y="4575947"/>
            <a:ext cx="1730280" cy="1839467"/>
            <a:chOff x="5973097" y="1690688"/>
            <a:chExt cx="5023618" cy="5340629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0FF1D610-8A60-FDF2-F913-4D121D52F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153564" y="1690688"/>
              <a:ext cx="3843151" cy="2882364"/>
            </a:xfrm>
            <a:prstGeom prst="rect">
              <a:avLst/>
            </a:prstGeom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BE2019E-4734-DD01-EEED-D04E7438F89C}"/>
                </a:ext>
              </a:extLst>
            </p:cNvPr>
            <p:cNvCxnSpPr/>
            <p:nvPr/>
          </p:nvCxnSpPr>
          <p:spPr>
            <a:xfrm>
              <a:off x="8981768" y="3967316"/>
              <a:ext cx="796413" cy="1460090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 descr="A black circular object with a green light&#10;&#10;AI-generated content may be incorrect.">
              <a:extLst>
                <a:ext uri="{FF2B5EF4-FFF2-40B4-BE49-F238E27FC236}">
                  <a16:creationId xmlns:a16="http://schemas.microsoft.com/office/drawing/2014/main" id="{358C48D4-7251-F874-AF41-021587BF22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262" t="21297" r="17666" b="22902"/>
            <a:stretch/>
          </p:blipFill>
          <p:spPr>
            <a:xfrm>
              <a:off x="8050898" y="2962165"/>
              <a:ext cx="1878518" cy="1610887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D2C0D85-FB81-0997-5938-060708775D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62684" y="5427406"/>
              <a:ext cx="2315497" cy="150797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8F495DC-E94E-9C1B-7AB0-A862485A65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3097" y="5578203"/>
              <a:ext cx="1489587" cy="1453114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7BE90AA-E133-C234-F2B1-A5D1F7B25B27}"/>
              </a:ext>
            </a:extLst>
          </p:cNvPr>
          <p:cNvCxnSpPr>
            <a:cxnSpLocks/>
          </p:cNvCxnSpPr>
          <p:nvPr/>
        </p:nvCxnSpPr>
        <p:spPr>
          <a:xfrm>
            <a:off x="6604663" y="4575947"/>
            <a:ext cx="530241" cy="2619983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0D1429E-48D6-C0E0-5EAE-9E99EF1FE2A7}"/>
              </a:ext>
            </a:extLst>
          </p:cNvPr>
          <p:cNvCxnSpPr>
            <a:cxnSpLocks/>
          </p:cNvCxnSpPr>
          <p:nvPr/>
        </p:nvCxnSpPr>
        <p:spPr>
          <a:xfrm flipH="1" flipV="1">
            <a:off x="7765774" y="5034765"/>
            <a:ext cx="2682178" cy="1721697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8054272-7AD0-5AEC-3888-ED7EF9F22506}"/>
              </a:ext>
            </a:extLst>
          </p:cNvPr>
          <p:cNvCxnSpPr>
            <a:cxnSpLocks/>
          </p:cNvCxnSpPr>
          <p:nvPr/>
        </p:nvCxnSpPr>
        <p:spPr>
          <a:xfrm>
            <a:off x="7793790" y="5033854"/>
            <a:ext cx="1751691" cy="2294379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714682C-1B50-3C87-4AFA-35924401C106}"/>
              </a:ext>
            </a:extLst>
          </p:cNvPr>
          <p:cNvCxnSpPr>
            <a:cxnSpLocks/>
          </p:cNvCxnSpPr>
          <p:nvPr/>
        </p:nvCxnSpPr>
        <p:spPr>
          <a:xfrm flipV="1">
            <a:off x="8941284" y="-343593"/>
            <a:ext cx="676042" cy="1634078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7255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3D9504-4BC7-F670-AF0F-5A7C08B2C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CBB66-8168-6F0E-D528-21F63EF7B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Multi-Robot SLAM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238-6AC6-5AC6-DF11-CDD674F95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30" y="155130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Benefits: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More sensors + parallelization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Exploring with different capabilities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Challenges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Multiple Reference Frames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Communication costs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D1AAB80-0DF5-3F79-4DFD-A3C885DF925C}"/>
              </a:ext>
            </a:extLst>
          </p:cNvPr>
          <p:cNvGrpSpPr>
            <a:grpSpLocks noChangeAspect="1"/>
          </p:cNvGrpSpPr>
          <p:nvPr/>
        </p:nvGrpSpPr>
        <p:grpSpPr>
          <a:xfrm>
            <a:off x="6604663" y="2108894"/>
            <a:ext cx="2256503" cy="2398898"/>
            <a:chOff x="5973097" y="1690688"/>
            <a:chExt cx="5023618" cy="5340629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F6F2C025-2C13-32D1-BAA7-AA1B0D31F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153564" y="1690688"/>
              <a:ext cx="3843151" cy="2882364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657E5F6-02DF-8352-CBA1-AE923C6AD503}"/>
                </a:ext>
              </a:extLst>
            </p:cNvPr>
            <p:cNvCxnSpPr/>
            <p:nvPr/>
          </p:nvCxnSpPr>
          <p:spPr>
            <a:xfrm>
              <a:off x="8981768" y="3967316"/>
              <a:ext cx="796413" cy="1460090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 descr="A black circular object with a green light&#10;&#10;AI-generated content may be incorrect.">
              <a:extLst>
                <a:ext uri="{FF2B5EF4-FFF2-40B4-BE49-F238E27FC236}">
                  <a16:creationId xmlns:a16="http://schemas.microsoft.com/office/drawing/2014/main" id="{A6F20E85-5FF0-07AD-7ED0-CE2FBC6590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262" t="21297" r="17666" b="22902"/>
            <a:stretch/>
          </p:blipFill>
          <p:spPr>
            <a:xfrm>
              <a:off x="8050898" y="2962165"/>
              <a:ext cx="1878518" cy="1610887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678461B-CC03-21ED-329F-1031EA84F7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62684" y="5427406"/>
              <a:ext cx="2315497" cy="150797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FE9DBE-B250-7BCB-01D3-E3BC2A4420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3097" y="5578203"/>
              <a:ext cx="1489587" cy="1453114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9904AA-FC67-5EF3-BCEB-3ACC5E0F4528}"/>
              </a:ext>
            </a:extLst>
          </p:cNvPr>
          <p:cNvGrpSpPr>
            <a:grpSpLocks noChangeAspect="1"/>
          </p:cNvGrpSpPr>
          <p:nvPr/>
        </p:nvGrpSpPr>
        <p:grpSpPr>
          <a:xfrm rot="4634943">
            <a:off x="9113320" y="873969"/>
            <a:ext cx="2107575" cy="2240570"/>
            <a:chOff x="5973097" y="1690688"/>
            <a:chExt cx="5023618" cy="5340629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2FEBF8E8-9390-9058-8416-B7943221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153564" y="1690688"/>
              <a:ext cx="3843151" cy="2882364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F981B1A-075F-7A76-8708-D75790FA35C0}"/>
                </a:ext>
              </a:extLst>
            </p:cNvPr>
            <p:cNvCxnSpPr/>
            <p:nvPr/>
          </p:nvCxnSpPr>
          <p:spPr>
            <a:xfrm>
              <a:off x="8981768" y="3967316"/>
              <a:ext cx="796413" cy="1460090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 descr="A black circular object with a green light&#10;&#10;AI-generated content may be incorrect.">
              <a:extLst>
                <a:ext uri="{FF2B5EF4-FFF2-40B4-BE49-F238E27FC236}">
                  <a16:creationId xmlns:a16="http://schemas.microsoft.com/office/drawing/2014/main" id="{CDD754CB-B4DF-006B-6DA1-2872FA688F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262" t="21297" r="17666" b="22902"/>
            <a:stretch/>
          </p:blipFill>
          <p:spPr>
            <a:xfrm>
              <a:off x="8050898" y="2962165"/>
              <a:ext cx="1878518" cy="1610887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D7023C6-0AB3-1C3B-B23D-F79EEF9158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62684" y="5427406"/>
              <a:ext cx="2315497" cy="150797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3CA272B-EEA0-E3C4-65B8-4CD442B985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3097" y="5578203"/>
              <a:ext cx="1489587" cy="1453114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908B7A2-0FEF-C08E-684D-666F0B3B7DCF}"/>
              </a:ext>
            </a:extLst>
          </p:cNvPr>
          <p:cNvGrpSpPr>
            <a:grpSpLocks noChangeAspect="1"/>
          </p:cNvGrpSpPr>
          <p:nvPr/>
        </p:nvGrpSpPr>
        <p:grpSpPr>
          <a:xfrm rot="19194007">
            <a:off x="9623520" y="4575947"/>
            <a:ext cx="1730280" cy="1839466"/>
            <a:chOff x="5973097" y="1690688"/>
            <a:chExt cx="5023618" cy="5340629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43DFFEB8-0216-497A-4848-13FB46A31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153564" y="1690688"/>
              <a:ext cx="3843151" cy="2882364"/>
            </a:xfrm>
            <a:prstGeom prst="rect">
              <a:avLst/>
            </a:prstGeom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BDB36C8-0557-1CDE-E3C6-9315FA6F003F}"/>
                </a:ext>
              </a:extLst>
            </p:cNvPr>
            <p:cNvCxnSpPr/>
            <p:nvPr/>
          </p:nvCxnSpPr>
          <p:spPr>
            <a:xfrm>
              <a:off x="8981768" y="3967316"/>
              <a:ext cx="796413" cy="1460090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 descr="A black circular object with a green light&#10;&#10;AI-generated content may be incorrect.">
              <a:extLst>
                <a:ext uri="{FF2B5EF4-FFF2-40B4-BE49-F238E27FC236}">
                  <a16:creationId xmlns:a16="http://schemas.microsoft.com/office/drawing/2014/main" id="{06FD569D-ECB3-7DD1-A8AD-B18319DEC1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262" t="21297" r="17666" b="22902"/>
            <a:stretch/>
          </p:blipFill>
          <p:spPr>
            <a:xfrm>
              <a:off x="8050898" y="2962165"/>
              <a:ext cx="1878518" cy="1610887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DACCFBA-95A4-AC16-D51A-634AD9B772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62684" y="5427406"/>
              <a:ext cx="2315497" cy="150797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86A9667-99E5-3D72-6F62-27F979843A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73097" y="5578203"/>
              <a:ext cx="1489587" cy="1453114"/>
            </a:xfrm>
            <a:prstGeom prst="line">
              <a:avLst/>
            </a:prstGeom>
            <a:ln w="635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6559824-9ED2-7DE5-11C7-58157D22154C}"/>
              </a:ext>
            </a:extLst>
          </p:cNvPr>
          <p:cNvCxnSpPr>
            <a:cxnSpLocks/>
          </p:cNvCxnSpPr>
          <p:nvPr/>
        </p:nvCxnSpPr>
        <p:spPr>
          <a:xfrm>
            <a:off x="6604663" y="4575947"/>
            <a:ext cx="530241" cy="2619983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214AFD-852B-3856-26DE-E210D0AB3B78}"/>
              </a:ext>
            </a:extLst>
          </p:cNvPr>
          <p:cNvCxnSpPr>
            <a:cxnSpLocks/>
          </p:cNvCxnSpPr>
          <p:nvPr/>
        </p:nvCxnSpPr>
        <p:spPr>
          <a:xfrm flipH="1" flipV="1">
            <a:off x="7765774" y="5034765"/>
            <a:ext cx="2682178" cy="1721697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7A47141-40FE-455E-CD09-97192693DE42}"/>
              </a:ext>
            </a:extLst>
          </p:cNvPr>
          <p:cNvCxnSpPr>
            <a:cxnSpLocks/>
          </p:cNvCxnSpPr>
          <p:nvPr/>
        </p:nvCxnSpPr>
        <p:spPr>
          <a:xfrm>
            <a:off x="7793790" y="5033854"/>
            <a:ext cx="1751691" cy="2294379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46D4F43-74B1-19FC-7D7E-9F4C5B1D5B5C}"/>
              </a:ext>
            </a:extLst>
          </p:cNvPr>
          <p:cNvCxnSpPr>
            <a:cxnSpLocks/>
          </p:cNvCxnSpPr>
          <p:nvPr/>
        </p:nvCxnSpPr>
        <p:spPr>
          <a:xfrm flipV="1">
            <a:off x="8941284" y="-343593"/>
            <a:ext cx="676042" cy="1634078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31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8BB5-8839-45B8-99AF-D813ED2E8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885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D52D5-E12F-CCD1-FAD0-C1CCBDE09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A244C-8B92-E0D9-5DCF-C8890A423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PGO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17E6F-A1AF-F669-FE8A-6B8465F23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>
                <a:latin typeface="Cambria Math" panose="02040503050406030204" pitchFamily="18" charset="0"/>
                <a:ea typeface="Cambria Math" panose="02040503050406030204" pitchFamily="18" charset="0"/>
              </a:rPr>
              <a:t>Choudhary et al. (2017):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Mapping with Privacy and Communication Constraints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Each robot does single-agent SLAM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During rendezvous with other robots: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Neighbors exchange sensed relative poses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Two rounds of distributed linear optimization (SOR) estimate: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Rotation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Translation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 can then be mapped to the common frame</a:t>
            </a:r>
          </a:p>
          <a:p>
            <a:pPr lvl="1"/>
            <a:endParaRPr lang="en-US"/>
          </a:p>
        </p:txBody>
      </p:sp>
      <p:pic>
        <p:nvPicPr>
          <p:cNvPr id="7" name="Picture 6" descr="A blue and red dotted structure&#10;&#10;AI-generated content may be incorrect.">
            <a:extLst>
              <a:ext uri="{FF2B5EF4-FFF2-40B4-BE49-F238E27FC236}">
                <a16:creationId xmlns:a16="http://schemas.microsoft.com/office/drawing/2014/main" id="{4CA314F7-0CEE-D983-BDB7-875B838B8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675" y="1108075"/>
            <a:ext cx="2971800" cy="2755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4093D5-2C87-C1C6-6386-341D6FC713DE}"/>
              </a:ext>
            </a:extLst>
          </p:cNvPr>
          <p:cNvSpPr/>
          <p:nvPr/>
        </p:nvSpPr>
        <p:spPr>
          <a:xfrm>
            <a:off x="600075" y="2871788"/>
            <a:ext cx="6643688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392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1DFEB-E5FE-A0FB-C9FB-BF097B9B6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34A49-BAE9-76EB-703A-9B7C25A12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>
                <a:latin typeface="Cambria Math" panose="02040503050406030204" pitchFamily="18" charset="0"/>
                <a:ea typeface="Cambria Math" panose="02040503050406030204" pitchFamily="18" charset="0"/>
              </a:rPr>
              <a:t>Choudhary et al. (2017):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Mapping with Privacy and Communication Constraints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Each robot does single-agent SLAM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During rendezvous with other robots: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Neighbors exchange sensed relative poses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Two rounds of distributed linear optimization (SOR) estimate: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Rotation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Translation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 can then be mapped to the common frame</a:t>
            </a:r>
          </a:p>
          <a:p>
            <a:pPr lvl="1"/>
            <a:endParaRPr lang="en-US"/>
          </a:p>
        </p:txBody>
      </p:sp>
      <p:pic>
        <p:nvPicPr>
          <p:cNvPr id="7" name="Picture 6" descr="A blue and red dotted structure&#10;&#10;AI-generated content may be incorrect.">
            <a:extLst>
              <a:ext uri="{FF2B5EF4-FFF2-40B4-BE49-F238E27FC236}">
                <a16:creationId xmlns:a16="http://schemas.microsoft.com/office/drawing/2014/main" id="{E1A04BB3-686A-B872-AFDF-CBFDA4EEF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675" y="1108075"/>
            <a:ext cx="2971800" cy="2755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9E5CA25-0629-A3E2-AAF6-92529BA6595B}"/>
              </a:ext>
            </a:extLst>
          </p:cNvPr>
          <p:cNvSpPr/>
          <p:nvPr/>
        </p:nvSpPr>
        <p:spPr>
          <a:xfrm>
            <a:off x="523875" y="3300413"/>
            <a:ext cx="6643688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ACDB7AD-FD75-24DC-D622-7C9545E82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PGO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933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9A50E-F06B-837B-6523-FCBDD0D46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CC3B7-5E1C-D4C3-31AE-147A18158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>
                <a:latin typeface="Cambria Math" panose="02040503050406030204" pitchFamily="18" charset="0"/>
                <a:ea typeface="Cambria Math" panose="02040503050406030204" pitchFamily="18" charset="0"/>
              </a:rPr>
              <a:t>Choudhary et al. (2017):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Mapping with Privacy and Communication Constraints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Each robot does single-agent SLAM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During rendezvous with other robots: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Neighbors exchange sensed relative poses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Two rounds of distributed linear optimization (SOR) estimate: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Rotation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Translation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 can then be mapped to the common frame</a:t>
            </a:r>
          </a:p>
          <a:p>
            <a:pPr lvl="1"/>
            <a:endParaRPr lang="en-US"/>
          </a:p>
        </p:txBody>
      </p:sp>
      <p:pic>
        <p:nvPicPr>
          <p:cNvPr id="5" name="Picture 4" descr="A diagram of a triangle with arrows&#10;&#10;AI-generated content may be incorrect.">
            <a:extLst>
              <a:ext uri="{FF2B5EF4-FFF2-40B4-BE49-F238E27FC236}">
                <a16:creationId xmlns:a16="http://schemas.microsoft.com/office/drawing/2014/main" id="{B4529C72-6499-34F1-B50A-3ABBD6E29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763" y="3890935"/>
            <a:ext cx="4948237" cy="1706617"/>
          </a:xfrm>
          <a:prstGeom prst="rect">
            <a:avLst/>
          </a:prstGeom>
        </p:spPr>
      </p:pic>
      <p:pic>
        <p:nvPicPr>
          <p:cNvPr id="7" name="Picture 6" descr="A blue and red dotted structure&#10;&#10;AI-generated content may be incorrect.">
            <a:extLst>
              <a:ext uri="{FF2B5EF4-FFF2-40B4-BE49-F238E27FC236}">
                <a16:creationId xmlns:a16="http://schemas.microsoft.com/office/drawing/2014/main" id="{82A45E96-5930-F279-C55D-0FB7501A9C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675" y="1108075"/>
            <a:ext cx="2971800" cy="2755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2405C67-EA1F-D2BC-995B-2C5C99C32A96}"/>
              </a:ext>
            </a:extLst>
          </p:cNvPr>
          <p:cNvSpPr/>
          <p:nvPr/>
        </p:nvSpPr>
        <p:spPr>
          <a:xfrm>
            <a:off x="523875" y="3704458"/>
            <a:ext cx="6643688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0A6C327-E4DB-6908-AA44-4B5F7C282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PGO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277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03B59-2C7E-966A-41B8-55B9FE2AE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9967E-2BB9-84B9-DF47-ED5AA5DD7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>
                <a:latin typeface="Cambria Math" panose="02040503050406030204" pitchFamily="18" charset="0"/>
                <a:ea typeface="Cambria Math" panose="02040503050406030204" pitchFamily="18" charset="0"/>
              </a:rPr>
              <a:t>Choudhary et al. (2017):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Mapping with Privacy and Communication Constraints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Each robot does single-agent SLAM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During rendezvous with other robots: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Neighbors exchange sensed relative poses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Two rounds of distributed linear optimization (SOR) estimate: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Rotation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Translation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 can then be mapped to the common frame</a:t>
            </a:r>
          </a:p>
          <a:p>
            <a:pPr lvl="1"/>
            <a:endParaRPr lang="en-US"/>
          </a:p>
        </p:txBody>
      </p:sp>
      <p:pic>
        <p:nvPicPr>
          <p:cNvPr id="5" name="Picture 4" descr="A diagram of a triangle with arrows&#10;&#10;AI-generated content may be incorrect.">
            <a:extLst>
              <a:ext uri="{FF2B5EF4-FFF2-40B4-BE49-F238E27FC236}">
                <a16:creationId xmlns:a16="http://schemas.microsoft.com/office/drawing/2014/main" id="{95729079-CD7D-0EF9-7617-BACB75FFC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763" y="3890935"/>
            <a:ext cx="4948237" cy="1706617"/>
          </a:xfrm>
          <a:prstGeom prst="rect">
            <a:avLst/>
          </a:prstGeom>
        </p:spPr>
      </p:pic>
      <p:pic>
        <p:nvPicPr>
          <p:cNvPr id="7" name="Picture 6" descr="A blue and red dotted structure&#10;&#10;AI-generated content may be incorrect.">
            <a:extLst>
              <a:ext uri="{FF2B5EF4-FFF2-40B4-BE49-F238E27FC236}">
                <a16:creationId xmlns:a16="http://schemas.microsoft.com/office/drawing/2014/main" id="{CC1ADA8C-E34F-6816-323E-341F7F286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675" y="1108075"/>
            <a:ext cx="2971800" cy="2755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E9F5B0-EBB7-6485-0740-D1E7C1036912}"/>
              </a:ext>
            </a:extLst>
          </p:cNvPr>
          <p:cNvSpPr/>
          <p:nvPr/>
        </p:nvSpPr>
        <p:spPr>
          <a:xfrm>
            <a:off x="438150" y="4104508"/>
            <a:ext cx="6643688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CDB89A1-F713-E575-218B-80032BF32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PGO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359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5D7F9-DF95-8EC6-53CD-3AA31CB7E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C63D0-9ECA-9B0B-F265-DE1854AC7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>
                <a:latin typeface="Cambria Math" panose="02040503050406030204" pitchFamily="18" charset="0"/>
                <a:ea typeface="Cambria Math" panose="02040503050406030204" pitchFamily="18" charset="0"/>
              </a:rPr>
              <a:t>Choudhary et al. (2017):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Mapping with Privacy and Communication Constraints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Each robot does single-agent SLAM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During rendezvous with other robots: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Neighbors exchange sensed relative poses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Two rounds of distributed linear optimization (SOR) estimate: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Rotation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Translation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 can then be mapped to the common frame</a:t>
            </a:r>
          </a:p>
          <a:p>
            <a:pPr lvl="1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079FEF-FC4D-A7CC-6F69-9E7DF2493623}"/>
              </a:ext>
            </a:extLst>
          </p:cNvPr>
          <p:cNvSpPr/>
          <p:nvPr/>
        </p:nvSpPr>
        <p:spPr>
          <a:xfrm>
            <a:off x="353218" y="4714081"/>
            <a:ext cx="6643688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25A47600-9467-7433-A14C-0AD32822F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5000" y="1454333"/>
            <a:ext cx="4572000" cy="171564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BF5520F8-E9A5-6B60-3BAD-7F000FAFD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PGO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080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23567-7A77-0460-80F3-547B54F49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C222B-C3F0-74C5-7D5E-83627C40F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>
                <a:latin typeface="Cambria Math" panose="02040503050406030204" pitchFamily="18" charset="0"/>
                <a:ea typeface="Cambria Math" panose="02040503050406030204" pitchFamily="18" charset="0"/>
              </a:rPr>
              <a:t>Choudhary et al. (2017):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Mapping with Privacy and Communication Constraints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Each robot does single-agent SLAM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During rendezvous with other robots: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Neighbors exchange sensed relative poses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Two rounds of distributed linear optimization (SOR) estimate: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Rotation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Translation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 can then be mapped to the common frame</a:t>
            </a:r>
          </a:p>
          <a:p>
            <a:pPr lvl="1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5ABBB8-60AF-C84A-9FA7-37E569B3F908}"/>
              </a:ext>
            </a:extLst>
          </p:cNvPr>
          <p:cNvSpPr/>
          <p:nvPr/>
        </p:nvSpPr>
        <p:spPr>
          <a:xfrm>
            <a:off x="353218" y="4964906"/>
            <a:ext cx="6643688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lose-up of a mathematical equation&#10;&#10;AI-generated content may be incorrect.">
            <a:extLst>
              <a:ext uri="{FF2B5EF4-FFF2-40B4-BE49-F238E27FC236}">
                <a16:creationId xmlns:a16="http://schemas.microsoft.com/office/drawing/2014/main" id="{7D7DF4A4-92FF-9FFF-0C5D-536354287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400" y="3549161"/>
            <a:ext cx="4038600" cy="1092200"/>
          </a:xfrm>
          <a:prstGeom prst="rect">
            <a:avLst/>
          </a:prstGeom>
        </p:spPr>
      </p:pic>
      <p:pic>
        <p:nvPicPr>
          <p:cNvPr id="13" name="Picture 12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E9244182-0E7B-CDFB-B0C1-6C74DC652F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5000" y="1454333"/>
            <a:ext cx="4572000" cy="171564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88451AA3-75DD-CE1F-ECB3-84C4B4C8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PGO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018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C50FF-8C12-CFE8-B1AD-25A84C8B4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782F4-6A63-158E-2138-2ECC93F87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>
                <a:latin typeface="Cambria Math" panose="02040503050406030204" pitchFamily="18" charset="0"/>
                <a:ea typeface="Cambria Math" panose="02040503050406030204" pitchFamily="18" charset="0"/>
              </a:rPr>
              <a:t>Choudhary et al. (2017):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Mapping with Privacy and Communication Constraints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Each robot does single-agent SLAM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During rendezvous with other robots: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Neighbors exchange sensed relative poses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Two rounds of distributed linear optimization (SOR) estimate: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Rotation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Translation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 can then be mapped to the common frame</a:t>
            </a:r>
          </a:p>
          <a:p>
            <a:pPr lvl="1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72B7C8-5A34-6FDB-B395-F22B51327D4B}"/>
              </a:ext>
            </a:extLst>
          </p:cNvPr>
          <p:cNvSpPr/>
          <p:nvPr/>
        </p:nvSpPr>
        <p:spPr>
          <a:xfrm>
            <a:off x="345000" y="5242719"/>
            <a:ext cx="6643688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mathematical equation&#10;&#10;AI-generated content may be incorrect.">
            <a:extLst>
              <a:ext uri="{FF2B5EF4-FFF2-40B4-BE49-F238E27FC236}">
                <a16:creationId xmlns:a16="http://schemas.microsoft.com/office/drawing/2014/main" id="{1AE59735-772C-FA5C-531B-962B03718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400" y="3549161"/>
            <a:ext cx="4038600" cy="1092200"/>
          </a:xfrm>
          <a:prstGeom prst="rect">
            <a:avLst/>
          </a:prstGeom>
        </p:spPr>
      </p:pic>
      <p:pic>
        <p:nvPicPr>
          <p:cNvPr id="7" name="Picture 6" descr="A math equations with black text&#10;&#10;AI-generated content may be incorrect.">
            <a:extLst>
              <a:ext uri="{FF2B5EF4-FFF2-40B4-BE49-F238E27FC236}">
                <a16:creationId xmlns:a16="http://schemas.microsoft.com/office/drawing/2014/main" id="{3500C98D-6934-7CA9-BD87-C8DF1AA619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256" y="4874724"/>
            <a:ext cx="3798888" cy="1302239"/>
          </a:xfrm>
          <a:prstGeom prst="rect">
            <a:avLst/>
          </a:prstGeom>
        </p:spPr>
      </p:pic>
      <p:pic>
        <p:nvPicPr>
          <p:cNvPr id="8" name="Picture 7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8865272B-74BF-9D2F-FFBF-917A2D739D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5000" y="1454333"/>
            <a:ext cx="4572000" cy="171564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8A68A48C-CAC3-D149-9861-DBFF1C23A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PGO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054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E8582-FA6A-FB44-E30B-D81531B2A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EF7E4-D72C-4EF8-BCA0-A56EDE8D1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>
                <a:latin typeface="Cambria Math" panose="02040503050406030204" pitchFamily="18" charset="0"/>
                <a:ea typeface="Cambria Math" panose="02040503050406030204" pitchFamily="18" charset="0"/>
              </a:rPr>
              <a:t>Choudhary et al. (2017):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Mapping with Privacy and Communication Constraints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Each robot does single-agent SLAM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During rendezvous with other robots: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Neighbors exchange sensed relative poses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Two rounds of distributed linear optimization (SOR) estimate: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Rotation</a:t>
            </a:r>
          </a:p>
          <a:p>
            <a:pPr lvl="2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Global Translation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 can then be mapped to the common frame</a:t>
            </a:r>
          </a:p>
          <a:p>
            <a:pPr lvl="1"/>
            <a:endParaRPr lang="en-US"/>
          </a:p>
        </p:txBody>
      </p:sp>
      <p:pic>
        <p:nvPicPr>
          <p:cNvPr id="10" name="Picture 9" descr="A close-up of a mathematical equation&#10;&#10;AI-generated content may be incorrect.">
            <a:extLst>
              <a:ext uri="{FF2B5EF4-FFF2-40B4-BE49-F238E27FC236}">
                <a16:creationId xmlns:a16="http://schemas.microsoft.com/office/drawing/2014/main" id="{40E886FD-6867-50F8-C760-5E98427BB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400" y="3549161"/>
            <a:ext cx="4038600" cy="1092200"/>
          </a:xfrm>
          <a:prstGeom prst="rect">
            <a:avLst/>
          </a:prstGeom>
        </p:spPr>
      </p:pic>
      <p:pic>
        <p:nvPicPr>
          <p:cNvPr id="12" name="Picture 11" descr="A math equations with black text&#10;&#10;AI-generated content may be incorrect.">
            <a:extLst>
              <a:ext uri="{FF2B5EF4-FFF2-40B4-BE49-F238E27FC236}">
                <a16:creationId xmlns:a16="http://schemas.microsoft.com/office/drawing/2014/main" id="{85403E9C-3052-F8F7-464F-AAE7EFF93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256" y="4874724"/>
            <a:ext cx="3798888" cy="1302239"/>
          </a:xfrm>
          <a:prstGeom prst="rect">
            <a:avLst/>
          </a:prstGeom>
        </p:spPr>
      </p:pic>
      <p:pic>
        <p:nvPicPr>
          <p:cNvPr id="13" name="Picture 12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E7C3D383-3598-FBC3-2F3C-83202E04E6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5000" y="1454333"/>
            <a:ext cx="4572000" cy="171564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B41D638-D9CC-E10E-E370-1669FAB6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Distributed PGO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642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94609-BE1E-954A-9284-F7165A06A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A47BB-17D0-2EED-25F0-8053BDE93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Our System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2B47E-7B52-9E4A-84B1-9489C333A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020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Communication via ROS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Physics simulated using Gazebo and maps visualized in RViz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Right now, solution is in software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Gazebo forces ‘physical realizability’ </a:t>
            </a:r>
            <a:r>
              <a:rPr lang="en-US" b="0" i="0">
                <a:effectLst/>
                <a:latin typeface="Google Sans"/>
              </a:rPr>
              <a:t>—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all communication is performed via ROS topics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Should ease transition to hardware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C4A686-58D3-52ED-27BE-28EE2643EDB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347" b="3733"/>
          <a:stretch/>
        </p:blipFill>
        <p:spPr>
          <a:xfrm>
            <a:off x="6397625" y="1690688"/>
            <a:ext cx="5410200" cy="43513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E081B3-85C8-E4C6-A636-2D3C52B2AD16}"/>
              </a:ext>
            </a:extLst>
          </p:cNvPr>
          <p:cNvSpPr/>
          <p:nvPr/>
        </p:nvSpPr>
        <p:spPr>
          <a:xfrm>
            <a:off x="884239" y="2390776"/>
            <a:ext cx="5211762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733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19D619-F716-1D31-CD65-42EF13A50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1CB62-D821-AE2D-F7C0-9712AB916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Our System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E2E50-F9EB-66F7-30FC-2068371CB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020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Communication via ROS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Physics simulated using Gazebo and maps visualized in RViz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Right now, solution is in software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Gazebo forces ‘physical realizability’ </a:t>
            </a:r>
            <a:r>
              <a:rPr lang="en-US" b="0" i="0">
                <a:effectLst/>
                <a:latin typeface="Google Sans"/>
              </a:rPr>
              <a:t>—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all communication is performed via ROS topics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Should ease transition to hardware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EF570C-02F9-8285-5721-A92FECC972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347" b="3733"/>
          <a:stretch/>
        </p:blipFill>
        <p:spPr>
          <a:xfrm>
            <a:off x="6397625" y="1690688"/>
            <a:ext cx="5410200" cy="43513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C0310A2-6AA7-8CD4-A74C-7570F720AC82}"/>
              </a:ext>
            </a:extLst>
          </p:cNvPr>
          <p:cNvSpPr/>
          <p:nvPr/>
        </p:nvSpPr>
        <p:spPr>
          <a:xfrm>
            <a:off x="884239" y="3218213"/>
            <a:ext cx="5211762" cy="29587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27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FDEE84-0684-AB29-51D0-4E763BE361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FFC2-5E8D-0628-0AF5-F87E6525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5675C-2DC0-9C74-CE3E-D2D56C1B8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</p:txBody>
      </p:sp>
    </p:spTree>
    <p:extLst>
      <p:ext uri="{BB962C8B-B14F-4D97-AF65-F5344CB8AC3E}">
        <p14:creationId xmlns:p14="http://schemas.microsoft.com/office/powerpoint/2010/main" val="2163013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E6935-1DDB-4025-7CFB-E7FEABF823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971CA-5E54-06DA-E0A5-66AF4B481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Our System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52110-C6F2-EB66-DFA5-5C2D19B2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020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Communication via ROS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Physics simulated using Gazebo and maps visualized in RViz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Right now, solution is in software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Gazebo forces ‘physical realizability’ </a:t>
            </a:r>
            <a:r>
              <a:rPr lang="en-US" b="0" i="0">
                <a:effectLst/>
                <a:latin typeface="Google Sans"/>
              </a:rPr>
              <a:t>—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all communication is performed via ROS topics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Should ease transition to hardware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EDB80-2AD0-D025-9FD1-3DB1DD514E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347" b="3733"/>
          <a:stretch/>
        </p:blipFill>
        <p:spPr>
          <a:xfrm>
            <a:off x="6397625" y="1690688"/>
            <a:ext cx="5410200" cy="43513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F273F15-4A5E-6CB5-546A-7C7A8457789E}"/>
              </a:ext>
            </a:extLst>
          </p:cNvPr>
          <p:cNvSpPr/>
          <p:nvPr/>
        </p:nvSpPr>
        <p:spPr>
          <a:xfrm>
            <a:off x="884239" y="5201392"/>
            <a:ext cx="5211762" cy="975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0665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61A89-EB40-6997-B3F2-94E6B3EF5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56AE0-A8D6-F10E-D0AC-995310E48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Crash Course in ROS Communications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5537E-A69B-7DBD-9896-5C15AE285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Misnomer </a:t>
            </a:r>
            <a:r>
              <a:rPr lang="en-US" b="0" i="0">
                <a:effectLst/>
                <a:latin typeface="Google Sans"/>
              </a:rPr>
              <a:t>—</a:t>
            </a:r>
            <a:r>
              <a:rPr lang="en-US">
                <a:latin typeface="Google Sans"/>
              </a:rPr>
              <a:t>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not actually an operating system, but rather a distributed message passing service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Executed code units are referred to as ‘nodes’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Nodes can communicate with one another via ‘topics’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Many-to-Many Publisher/Subscriber Model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Topics publish a single type of message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Custom messages can be defined via an IDL, similar to </a:t>
            </a:r>
            <a:r>
              <a:rPr lang="en-US" err="1">
                <a:latin typeface="Cambria Math" panose="02040503050406030204" pitchFamily="18" charset="0"/>
                <a:ea typeface="Cambria Math" panose="02040503050406030204" pitchFamily="18" charset="0"/>
              </a:rPr>
              <a:t>gRPC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messages</a:t>
            </a:r>
          </a:p>
          <a:p>
            <a:endParaRPr lang="en-US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CF7B9F-6B66-538F-AD34-58E9E59BB2AF}"/>
              </a:ext>
            </a:extLst>
          </p:cNvPr>
          <p:cNvSpPr/>
          <p:nvPr/>
        </p:nvSpPr>
        <p:spPr>
          <a:xfrm>
            <a:off x="938212" y="2706688"/>
            <a:ext cx="9820275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5180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F11BC-8270-31F7-C7E3-BA3C848CE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3CA33-29DB-B02E-8C3C-E1FAB408B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Crash Course in ROS Communications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E61E9-4F50-29A6-AD32-5800D3954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Misnomer </a:t>
            </a:r>
            <a:r>
              <a:rPr lang="en-US" b="0" i="0">
                <a:effectLst/>
                <a:latin typeface="Google Sans"/>
              </a:rPr>
              <a:t>—</a:t>
            </a:r>
            <a:r>
              <a:rPr lang="en-US">
                <a:latin typeface="Google Sans"/>
              </a:rPr>
              <a:t>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not actually an operating system, but rather a distributed message passing service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Executed code units are referred to as ‘nodes’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Nodes can communicate with one another via ‘topics’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Many-to-Many Publisher/Subscriber Model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Topics publish a single type of message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Custom messages can be defined via an IDL, similar to </a:t>
            </a:r>
            <a:r>
              <a:rPr lang="en-US" err="1">
                <a:latin typeface="Cambria Math" panose="02040503050406030204" pitchFamily="18" charset="0"/>
                <a:ea typeface="Cambria Math" panose="02040503050406030204" pitchFamily="18" charset="0"/>
              </a:rPr>
              <a:t>gRPC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messages</a:t>
            </a:r>
          </a:p>
          <a:p>
            <a:endParaRPr lang="en-US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6C59F-7AFC-C73E-E841-E7E028DCB05F}"/>
              </a:ext>
            </a:extLst>
          </p:cNvPr>
          <p:cNvSpPr/>
          <p:nvPr/>
        </p:nvSpPr>
        <p:spPr>
          <a:xfrm>
            <a:off x="938212" y="3221038"/>
            <a:ext cx="9820275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083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AC312-FE53-A8D3-7413-95F01CC35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B5214-3732-1018-3230-D8122A6FA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Crash Course in ROS Communications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A24BE-2376-965D-35DD-11DFF81D8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Misnomer </a:t>
            </a:r>
            <a:r>
              <a:rPr lang="en-US" b="0" i="0">
                <a:effectLst/>
                <a:latin typeface="Google Sans"/>
              </a:rPr>
              <a:t>—</a:t>
            </a:r>
            <a:r>
              <a:rPr lang="en-US">
                <a:latin typeface="Google Sans"/>
              </a:rPr>
              <a:t>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not actually an operating system, but rather a distributed message passing service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Executed code units are referred to as ‘nodes’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Nodes can communicate with one another via ‘topics’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Many-to-Many Publisher/Subscriber Model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Topics publish a single type of message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Custom messages can be defined via an IDL, similar to </a:t>
            </a:r>
            <a:r>
              <a:rPr lang="en-US" err="1">
                <a:latin typeface="Cambria Math" panose="02040503050406030204" pitchFamily="18" charset="0"/>
                <a:ea typeface="Cambria Math" panose="02040503050406030204" pitchFamily="18" charset="0"/>
              </a:rPr>
              <a:t>gRPC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messages</a:t>
            </a:r>
          </a:p>
          <a:p>
            <a:endParaRPr lang="en-US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96E219-D5C5-0312-1712-6ECE67F65BBF}"/>
              </a:ext>
            </a:extLst>
          </p:cNvPr>
          <p:cNvSpPr/>
          <p:nvPr/>
        </p:nvSpPr>
        <p:spPr>
          <a:xfrm>
            <a:off x="838199" y="4204590"/>
            <a:ext cx="9820275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9038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4C17F0-E1B5-76DB-641C-4009D27E6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52261-37C6-0757-90BC-67EA5A344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Crash Course in ROS Communications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051FD-D6A0-F201-F7EA-F9F086F78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Misnomer </a:t>
            </a:r>
            <a:r>
              <a:rPr lang="en-US" b="0" i="0">
                <a:effectLst/>
                <a:latin typeface="Google Sans"/>
              </a:rPr>
              <a:t>—</a:t>
            </a:r>
            <a:r>
              <a:rPr lang="en-US">
                <a:latin typeface="Google Sans"/>
              </a:rPr>
              <a:t>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not actually an operating system, but rather a distributed message passing service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Executed code units are referred to as ‘nodes’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Nodes can communicate with one another via ‘topics’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Many-to-Many Publisher/Subscriber Model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Topics publish a single type of message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Custom messages can be defined via an IDL, similar to </a:t>
            </a:r>
            <a:r>
              <a:rPr lang="en-US" err="1">
                <a:latin typeface="Cambria Math" panose="02040503050406030204" pitchFamily="18" charset="0"/>
                <a:ea typeface="Cambria Math" panose="02040503050406030204" pitchFamily="18" charset="0"/>
              </a:rPr>
              <a:t>gRPC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messages</a:t>
            </a:r>
          </a:p>
          <a:p>
            <a:endParaRPr lang="en-US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5599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88511-FAEE-9736-FB22-041C4C9F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System Communication Setup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93FF5-D94E-6149-5D70-20ECD5BED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Every robot is associated with a node in its own namespace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Simulate UDP multicast – when a new robot spins up, it broadcasts itself to the entire team on the </a:t>
            </a:r>
            <a:r>
              <a:rPr lang="en-US" sz="240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/team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topic allowing other nodes to subscribe to its position estimates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Every thirty seconds from startup, a robot attempts to rendezvous with its nearby neighbors by broadcasting a custom `</a:t>
            </a:r>
            <a:r>
              <a:rPr lang="en-US" err="1">
                <a:latin typeface="Cambria Math" panose="02040503050406030204" pitchFamily="18" charset="0"/>
                <a:ea typeface="Cambria Math" panose="02040503050406030204" pitchFamily="18" charset="0"/>
              </a:rPr>
              <a:t>BeginRendezvous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` message on the </a:t>
            </a:r>
            <a:r>
              <a:rPr lang="en-US" sz="240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/rendezvous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topic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3B1E92-F53C-C1EE-C41E-F2919E90D581}"/>
              </a:ext>
            </a:extLst>
          </p:cNvPr>
          <p:cNvSpPr/>
          <p:nvPr/>
        </p:nvSpPr>
        <p:spPr>
          <a:xfrm>
            <a:off x="838200" y="2390776"/>
            <a:ext cx="10515600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64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10DDA-E1A6-8E40-4E8D-FB0F5E087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5614E-3073-78CB-DEB3-C4EBA329D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System Communication Setup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53CFF-5F3B-F032-8015-CA6C769D8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Every robot is associated with a node in its own namespace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Simulate UDP multicast – when a new robot spins up, it broadcasts itself to the entire team on the </a:t>
            </a:r>
            <a:r>
              <a:rPr lang="en-US" sz="240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/team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topic allowing other nodes to subscribe to its position estimates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Every thirty seconds from startup, a robot attempts to rendezvous with its nearby neighbors by broadcasting a custom `</a:t>
            </a:r>
            <a:r>
              <a:rPr lang="en-US" err="1">
                <a:latin typeface="Cambria Math" panose="02040503050406030204" pitchFamily="18" charset="0"/>
                <a:ea typeface="Cambria Math" panose="02040503050406030204" pitchFamily="18" charset="0"/>
              </a:rPr>
              <a:t>BeginRendezvous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` message on the </a:t>
            </a:r>
            <a:r>
              <a:rPr lang="en-US" sz="240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/rendezvous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topic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7FF19B-8DF1-786A-FB5B-ED3CF25B9C57}"/>
              </a:ext>
            </a:extLst>
          </p:cNvPr>
          <p:cNvSpPr/>
          <p:nvPr/>
        </p:nvSpPr>
        <p:spPr>
          <a:xfrm>
            <a:off x="838200" y="3619501"/>
            <a:ext cx="10515600" cy="378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529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1B743-69CA-70A2-8CB2-7549B78E2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81903-6D5B-F46A-C0EE-3A37238F0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System Communication Setup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8879F-68EE-7C5A-3175-FE2B5A95F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Every robot is associated with a node in its own namespace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Simulate UDP multicast – when a new robot spins up, it broadcasts itself to the entire team on the </a:t>
            </a:r>
            <a:r>
              <a:rPr lang="en-US" sz="240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/team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topic allowing other nodes to subscribe to its position estimates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Every thirty seconds from startup, a robot attempts to rendezvous with its nearby neighbors by broadcasting a custom </a:t>
            </a:r>
            <a:r>
              <a:rPr lang="en-US" sz="240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BeginRendezvous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message on the </a:t>
            </a:r>
            <a:r>
              <a:rPr lang="en-US" sz="240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/rendezvous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 topic</a:t>
            </a:r>
          </a:p>
        </p:txBody>
      </p:sp>
    </p:spTree>
    <p:extLst>
      <p:ext uri="{BB962C8B-B14F-4D97-AF65-F5344CB8AC3E}">
        <p14:creationId xmlns:p14="http://schemas.microsoft.com/office/powerpoint/2010/main" val="32928180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12F4-1C8A-0729-EEF8-C9B9880BE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High Level Overview of Distributed PGO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3327A-FFE3-1C91-10CF-28A273C3E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4720"/>
          </a:xfrm>
        </p:spPr>
        <p:txBody>
          <a:bodyPr>
            <a:normAutofit/>
          </a:bodyPr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A robot requires:</a:t>
            </a:r>
          </a:p>
        </p:txBody>
      </p:sp>
    </p:spTree>
    <p:extLst>
      <p:ext uri="{BB962C8B-B14F-4D97-AF65-F5344CB8AC3E}">
        <p14:creationId xmlns:p14="http://schemas.microsoft.com/office/powerpoint/2010/main" val="11724920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6D3AE-81DB-AB32-0419-C87411CB5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89121-2501-17D6-B172-8C18BF9B3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High Level Overview of Distributed PGO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9156F-81FC-4457-486F-E3A45907E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4720"/>
          </a:xfrm>
        </p:spPr>
        <p:txBody>
          <a:bodyPr>
            <a:normAutofit/>
          </a:bodyPr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A robot requires: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Sensed relative pose of their neighbors with respect to their current reference frame 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&gt;/pose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60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1E7A6-F48F-F7A5-D6E3-4F19FCE96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71E06-6D57-D198-C126-40830A649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1092F-6722-488D-7CF3-50AE22DA1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</p:txBody>
      </p:sp>
      <p:pic>
        <p:nvPicPr>
          <p:cNvPr id="19" name="Picture 18" descr="A black circular object with a green light&#10;&#10;AI-generated content may be incorrect.">
            <a:extLst>
              <a:ext uri="{FF2B5EF4-FFF2-40B4-BE49-F238E27FC236}">
                <a16:creationId xmlns:a16="http://schemas.microsoft.com/office/drawing/2014/main" id="{498D2E88-436C-CB11-C6F1-B62D3D9EDB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2" t="21297" r="17666" b="22902"/>
          <a:stretch/>
        </p:blipFill>
        <p:spPr>
          <a:xfrm>
            <a:off x="8050898" y="2962165"/>
            <a:ext cx="1878518" cy="161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7874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65F08-E33C-72F9-481E-F8B8FC5D7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85BB9-5B09-DF42-27B9-CA2A05649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High Level Overview of Distributed PGO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35DC2-8D67-9211-4AEB-9D1DD6B02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4720"/>
          </a:xfrm>
        </p:spPr>
        <p:txBody>
          <a:bodyPr>
            <a:normAutofit/>
          </a:bodyPr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A robot requires: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Sensed relative pose of their neighbors with respect to their current reference frame 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&gt;/pose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Sensed relative pose of themselves with respect to their neighbors</a:t>
            </a:r>
            <a:b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local_pose_estimate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779311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94CF9-9FE3-A0BD-6DA5-5F8ED413F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F52BB-8297-5EAB-79CE-DAF83FED3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High Level Overview of Distributed PGO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AF3C9-EEC8-B42E-8AF6-4A1B97D52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4720"/>
          </a:xfrm>
        </p:spPr>
        <p:txBody>
          <a:bodyPr>
            <a:normAutofit/>
          </a:bodyPr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A robot requires: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Sensed relative pose of their neighbors with respect to their current reference frame 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&gt;/pose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Sensed relative pose of themselves with respect to their neighbors</a:t>
            </a:r>
            <a:b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local_pose_estimate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Their global pose estimate alongside those of their neighbors</a:t>
            </a:r>
            <a:b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global_pose_estimate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642437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5B615-44A9-680A-B67D-1C04AE9F2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8342B-F031-8E0B-D622-745D4A081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High Level Overview of Distributed PGO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4B624-3830-00CF-C5D1-549E0F081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4720"/>
          </a:xfrm>
        </p:spPr>
        <p:txBody>
          <a:bodyPr>
            <a:normAutofit/>
          </a:bodyPr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A robot requires: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Sensed relative pose of their neighbors with respect to their current reference frame 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&gt;/pose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Sensed relative pose of themselves with respect to their neighbors</a:t>
            </a:r>
            <a:b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local_pose_estimate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Their global pose estimate alongside those of their neighbors</a:t>
            </a:r>
            <a:b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global_pose_estimate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An iteration consists of combining all of these values to update its own estimate of the global pose.</a:t>
            </a:r>
          </a:p>
        </p:txBody>
      </p:sp>
    </p:spTree>
    <p:extLst>
      <p:ext uri="{BB962C8B-B14F-4D97-AF65-F5344CB8AC3E}">
        <p14:creationId xmlns:p14="http://schemas.microsoft.com/office/powerpoint/2010/main" val="13747383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79A75-5449-BDDD-7681-A07757B0F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AF5E4-83B6-34CF-8248-51672BEBC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High Level Overview of Distributed PGO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2F735-F351-0884-1F1D-4BC4CCD1C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4720"/>
          </a:xfrm>
        </p:spPr>
        <p:txBody>
          <a:bodyPr>
            <a:normAutofit/>
          </a:bodyPr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A robot requires: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Sensed relative pose of their neighbors with respect to their current reference frame 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&gt;/pose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Sensed relative pose of themselves with respect to their neighbors</a:t>
            </a:r>
            <a:b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local_pose_estimate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Their global pose estimate alongside those of their neighbors</a:t>
            </a:r>
            <a:b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(/&lt;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neighbor_namespace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&gt;/</a:t>
            </a:r>
            <a:r>
              <a:rPr lang="en-US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global_pose_estimate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An iteration consists of combining all of these values to update its own estimate of the global pose.</a:t>
            </a:r>
          </a:p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This new value is then broadcast to a robot’s neighbors on its own </a:t>
            </a:r>
            <a:r>
              <a:rPr lang="en-US" sz="240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global_pose_estimate</a:t>
            </a:r>
            <a:r>
              <a:rPr lang="en-US" sz="240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39889232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E8F14-AEAA-E77A-F767-1F6F65F2A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DA1FE-3328-B2A6-80C3-8C27423C5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Results: PGO – High Noise</a:t>
            </a:r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CF42CE0-90F5-962F-7125-5C7B78228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/>
          </a:bodyPr>
          <a:lstStyle/>
          <a:p>
            <a:r>
              <a:rPr lang="en-US" sz="2600">
                <a:latin typeface="Cambria Math" panose="02040503050406030204" pitchFamily="18" charset="0"/>
                <a:ea typeface="Cambria Math" panose="02040503050406030204" pitchFamily="18" charset="0"/>
              </a:rPr>
              <a:t>10 Robots</a:t>
            </a:r>
          </a:p>
        </p:txBody>
      </p:sp>
    </p:spTree>
    <p:extLst>
      <p:ext uri="{BB962C8B-B14F-4D97-AF65-F5344CB8AC3E}">
        <p14:creationId xmlns:p14="http://schemas.microsoft.com/office/powerpoint/2010/main" val="1828844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A4F08-E9F7-41D9-1C66-A16CDD58D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D3991-3FF1-831B-86CC-8AD06B0B3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Results: PGO – High Noise</a:t>
            </a:r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456E79B-ADD1-9739-9FF6-91045D032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8494" cy="4351338"/>
          </a:xfrm>
        </p:spPr>
        <p:txBody>
          <a:bodyPr>
            <a:normAutofit/>
          </a:bodyPr>
          <a:lstStyle/>
          <a:p>
            <a:r>
              <a:rPr lang="en-US" sz="2600">
                <a:latin typeface="Cambria Math" panose="02040503050406030204" pitchFamily="18" charset="0"/>
                <a:ea typeface="Cambria Math" panose="02040503050406030204" pitchFamily="18" charset="0"/>
              </a:rPr>
              <a:t>10 Robots</a:t>
            </a:r>
          </a:p>
          <a:p>
            <a:pPr lvl="1"/>
            <a:r>
              <a:rPr lang="en-US" sz="2200">
                <a:latin typeface="Cambria Math" panose="02040503050406030204" pitchFamily="18" charset="0"/>
                <a:ea typeface="Cambria Math" panose="02040503050406030204" pitchFamily="18" charset="0"/>
              </a:rPr>
              <a:t>Fully-connected communication graph</a:t>
            </a:r>
            <a:endParaRPr lang="en-US" sz="2200" b="0" i="0">
              <a:solidFill>
                <a:srgbClr val="1F1F1F"/>
              </a:solidFill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0835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EB3B4-0494-F61A-5F0F-09E39193D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148A6-46D5-B156-E406-9D1FF8703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Results: PGO – High Noise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BE4327E8-AFDA-9451-9EDE-12A30968D4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10 Robots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Fully-connected communication graph</a:t>
                </a:r>
                <a:endParaRPr lang="en-US" sz="2200" b="0" i="0">
                  <a:solidFill>
                    <a:srgbClr val="1F1F1F"/>
                  </a:solidFill>
                  <a:effectLst/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Noise: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Translation is Gaussian,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=0.2</m:t>
                    </m:r>
                  </m:oMath>
                </a14:m>
                <a:endParaRPr lang="en-US" sz="2200" b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Rotation is von-Mises,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=50</m:t>
                    </m:r>
                  </m:oMath>
                </a14:m>
                <a:endParaRPr lang="en-US" sz="220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BE4327E8-AFDA-9451-9EDE-12A30968D4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  <a:blipFill>
                <a:blip r:embed="rId3"/>
                <a:stretch>
                  <a:fillRect l="-1455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E5456DD8-18EA-FAF0-3229-F28F7E7A51E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169" t="10784" r="8309" b="9804"/>
          <a:stretch/>
        </p:blipFill>
        <p:spPr>
          <a:xfrm>
            <a:off x="8772525" y="0"/>
            <a:ext cx="3419476" cy="343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5981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5D6A0-C806-9C0F-3DFA-7DAD1396FC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18E01-4976-AC58-38AF-052E0BD0C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Results: PGO – High Noise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CAA04424-B1DE-717F-7E0E-675F77A9575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10 Robots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Fully-connected communication graph</a:t>
                </a:r>
                <a:endParaRPr lang="en-US" sz="2200" b="0" i="0">
                  <a:solidFill>
                    <a:srgbClr val="1F1F1F"/>
                  </a:solidFill>
                  <a:effectLst/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Noise: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Translation is Gaussian,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=0.2</m:t>
                    </m:r>
                  </m:oMath>
                </a14:m>
                <a:endParaRPr lang="en-US" sz="2200" b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Rotation is von-Mises,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=50</m:t>
                    </m:r>
                  </m:oMath>
                </a14:m>
                <a:endParaRPr lang="en-US" sz="220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Optimization: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100 Iterations for each component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=0.5 </m:t>
                    </m:r>
                  </m:oMath>
                </a14:m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(for visualization)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CAA04424-B1DE-717F-7E0E-675F77A957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  <a:blipFill>
                <a:blip r:embed="rId3"/>
                <a:stretch>
                  <a:fillRect l="-1455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1033485F-E2DD-911B-D328-E30E40BDCC1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169" t="10784" r="8309" b="9804"/>
          <a:stretch/>
        </p:blipFill>
        <p:spPr>
          <a:xfrm>
            <a:off x="8772525" y="0"/>
            <a:ext cx="3419476" cy="343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57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45D72-E96F-E2F6-5CC9-B386ADE3F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9F06C-251C-E663-365E-3DCDDB605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Results: PGO – High Noise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481BCD34-7077-9FA2-D5DF-B97DAD9365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10 Robots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Fully-connected communication graph</a:t>
                </a:r>
                <a:endParaRPr lang="en-US" sz="2200" b="0" i="0">
                  <a:solidFill>
                    <a:srgbClr val="1F1F1F"/>
                  </a:solidFill>
                  <a:effectLst/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Noise: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Translation is Gaussian,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=0.2</m:t>
                    </m:r>
                  </m:oMath>
                </a14:m>
                <a:endParaRPr lang="en-US" sz="2200" b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Rotation is von-Mises,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=50</m:t>
                    </m:r>
                  </m:oMath>
                </a14:m>
                <a:endParaRPr lang="en-US" sz="220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Optimization: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100 Iterations for each component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=0.5 </m:t>
                    </m:r>
                  </m:oMath>
                </a14:m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(for visualization)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481BCD34-7077-9FA2-D5DF-B97DAD9365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  <a:blipFill>
                <a:blip r:embed="rId3"/>
                <a:stretch>
                  <a:fillRect l="-1455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43C9E067-9F9F-9FB2-438E-A8A233CFFC5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169" t="10784" r="8309" b="9804"/>
          <a:stretch/>
        </p:blipFill>
        <p:spPr>
          <a:xfrm>
            <a:off x="8772525" y="0"/>
            <a:ext cx="3419476" cy="3435381"/>
          </a:xfrm>
          <a:prstGeom prst="rect">
            <a:avLst/>
          </a:prstGeom>
        </p:spPr>
      </p:pic>
      <p:pic>
        <p:nvPicPr>
          <p:cNvPr id="13" name="Picture 12" descr="A graph of different colors&#10;&#10;AI-generated content may be incorrect.">
            <a:extLst>
              <a:ext uri="{FF2B5EF4-FFF2-40B4-BE49-F238E27FC236}">
                <a16:creationId xmlns:a16="http://schemas.microsoft.com/office/drawing/2014/main" id="{856E2D77-BA00-A571-FB8C-184194DC162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639" t="6891" r="8456" b="10453"/>
          <a:stretch/>
        </p:blipFill>
        <p:spPr>
          <a:xfrm>
            <a:off x="5857875" y="3529006"/>
            <a:ext cx="6334125" cy="315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9161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0A024EF-C86C-A353-875B-E73235D68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F5905-F489-D277-C8C6-07CEA64B0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Results: PGO – High Noise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FC3E6B77-D61B-8C43-6723-525B88A1A9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10 Robots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Randomly-connected </a:t>
                </a:r>
                <a:r>
                  <a:rPr lang="en-US" sz="2200" b="0" i="0">
                    <a:solidFill>
                      <a:srgbClr val="1F1F1F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Erdős–Rényi,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=0.1</m:t>
                    </m:r>
                  </m:oMath>
                </a14:m>
                <a:endParaRPr lang="en-US" sz="2200" b="0" i="0">
                  <a:solidFill>
                    <a:srgbClr val="1F1F1F"/>
                  </a:solidFill>
                  <a:effectLst/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Noise: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Translation is Gaussian,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=0.2</m:t>
                    </m:r>
                  </m:oMath>
                </a14:m>
                <a:endParaRPr lang="en-US" sz="2200" b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Rotation is von-Mises,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=50</m:t>
                    </m:r>
                  </m:oMath>
                </a14:m>
                <a:endParaRPr lang="en-US" sz="220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Optimization: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100 Iterations for each component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=0.5 </m:t>
                    </m:r>
                  </m:oMath>
                </a14:m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(for visualization)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FC3E6B77-D61B-8C43-6723-525B88A1A9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  <a:blipFill>
                <a:blip r:embed="rId3"/>
                <a:stretch>
                  <a:fillRect l="-1455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703DC8E9-C56D-B25C-12DE-C591E8ADAC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169" t="10784" r="8309" b="9804"/>
          <a:stretch/>
        </p:blipFill>
        <p:spPr>
          <a:xfrm>
            <a:off x="8772525" y="0"/>
            <a:ext cx="3419476" cy="3435381"/>
          </a:xfrm>
          <a:prstGeom prst="rect">
            <a:avLst/>
          </a:prstGeom>
        </p:spPr>
      </p:pic>
      <p:pic>
        <p:nvPicPr>
          <p:cNvPr id="13" name="Picture 12" descr="A graph of different colors&#10;&#10;AI-generated content may be incorrect.">
            <a:extLst>
              <a:ext uri="{FF2B5EF4-FFF2-40B4-BE49-F238E27FC236}">
                <a16:creationId xmlns:a16="http://schemas.microsoft.com/office/drawing/2014/main" id="{A242C5AB-81E8-FA8B-A964-C6DDBF1F049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639" t="9510" r="8456" b="10453"/>
          <a:stretch/>
        </p:blipFill>
        <p:spPr>
          <a:xfrm>
            <a:off x="5857875" y="3629050"/>
            <a:ext cx="6334125" cy="30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21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0D5D26-50AC-8AC3-7126-600987B26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C2A7-AC2C-79A4-14DE-2539AC060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B94B3-A357-D34A-E8A7-A46B1A8F4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Sensor(s)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2514CAD-ABF3-0275-F418-D6C405BC5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3564" y="1690688"/>
            <a:ext cx="3843151" cy="2882364"/>
          </a:xfrm>
          <a:prstGeom prst="rect">
            <a:avLst/>
          </a:prstGeom>
        </p:spPr>
      </p:pic>
      <p:pic>
        <p:nvPicPr>
          <p:cNvPr id="19" name="Picture 18" descr="A black circular object with a green light&#10;&#10;AI-generated content may be incorrect.">
            <a:extLst>
              <a:ext uri="{FF2B5EF4-FFF2-40B4-BE49-F238E27FC236}">
                <a16:creationId xmlns:a16="http://schemas.microsoft.com/office/drawing/2014/main" id="{4C2F064E-1B0E-867F-516C-C2133019B0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62" t="21297" r="17666" b="22902"/>
          <a:stretch/>
        </p:blipFill>
        <p:spPr>
          <a:xfrm>
            <a:off x="8050898" y="2962165"/>
            <a:ext cx="1878518" cy="161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5971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630EA7-575C-12E4-65AF-A9004B298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15EF1-DAA5-0D73-99E0-296F733A3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Results: PGO – Low Noise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B5141A22-1A16-F652-B6FB-9301DC85FE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10 Robots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Randomly-connected </a:t>
                </a:r>
                <a:r>
                  <a:rPr lang="en-US" sz="2200" b="0" i="0">
                    <a:solidFill>
                      <a:srgbClr val="1F1F1F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Erdős–Rényi,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sz="2200" b="0" i="1" smtClean="0">
                        <a:solidFill>
                          <a:srgbClr val="1F1F1F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=0.1</m:t>
                    </m:r>
                  </m:oMath>
                </a14:m>
                <a:endParaRPr lang="en-US" sz="2200" b="0" i="0">
                  <a:solidFill>
                    <a:srgbClr val="1F1F1F"/>
                  </a:solidFill>
                  <a:effectLst/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Noise: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Translation is Gaussian,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=0.1</m:t>
                    </m:r>
                  </m:oMath>
                </a14:m>
                <a:endParaRPr lang="en-US" sz="2200" b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Rotation is von-Mises,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=1000</m:t>
                    </m:r>
                  </m:oMath>
                </a14:m>
                <a:endParaRPr lang="en-US" sz="220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Optimization:</a:t>
                </a:r>
              </a:p>
              <a:p>
                <a:pPr lvl="1"/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100 Iterations for each component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2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=0.2 </m:t>
                    </m:r>
                  </m:oMath>
                </a14:m>
                <a:r>
                  <a:rPr lang="en-US" sz="2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(for visualization)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B5141A22-1A16-F652-B6FB-9301DC85FE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708494" cy="4351338"/>
              </a:xfrm>
              <a:blipFill>
                <a:blip r:embed="rId3"/>
                <a:stretch>
                  <a:fillRect l="-1455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C4DDC917-BBC0-F5A2-74C5-86289A2C7A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12" t="7080" r="7596"/>
          <a:stretch/>
        </p:blipFill>
        <p:spPr>
          <a:xfrm>
            <a:off x="5831132" y="3471281"/>
            <a:ext cx="6298960" cy="34718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8D1BDF-8838-5623-AE3B-A0E0FC28774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2083" t="9211" r="8395" b="8435"/>
          <a:stretch/>
        </p:blipFill>
        <p:spPr>
          <a:xfrm>
            <a:off x="8858250" y="0"/>
            <a:ext cx="3071812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7386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927D3-19BE-5DD7-B31F-41A0F0573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6826E-A645-D6D5-B122-F90A17957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Integrating Point Clouds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0E59D-3264-6CC2-C403-1572AE674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07088" cy="4351338"/>
          </a:xfrm>
        </p:spPr>
        <p:txBody>
          <a:bodyPr>
            <a:normAutofit/>
          </a:bodyPr>
          <a:lstStyle/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We assign each robot a subset of a point cloud generated from a 2D scene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clouds are relative to local robot frames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Perform PGO as usual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We visualize the integrated point cloud maps</a:t>
            </a:r>
          </a:p>
        </p:txBody>
      </p:sp>
    </p:spTree>
    <p:extLst>
      <p:ext uri="{BB962C8B-B14F-4D97-AF65-F5344CB8AC3E}">
        <p14:creationId xmlns:p14="http://schemas.microsoft.com/office/powerpoint/2010/main" val="37624401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28188-E222-246C-02C7-5E310FC01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4D4C3-AF4D-B5A6-4F24-756EED3DF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 Results</a:t>
            </a:r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113AD8B-2EC8-3CDE-DD1D-7F4DA1114B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298" t="22735" r="8957" b="21303"/>
          <a:stretch/>
        </p:blipFill>
        <p:spPr>
          <a:xfrm>
            <a:off x="7883611" y="0"/>
            <a:ext cx="4308389" cy="30331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5813347-9F5E-6F57-92D0-F2B08666B54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379" t="13512" r="9524" b="14621"/>
          <a:stretch/>
        </p:blipFill>
        <p:spPr>
          <a:xfrm>
            <a:off x="53008" y="3033106"/>
            <a:ext cx="8738725" cy="3824894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A26C9B1-80F2-776E-64CB-5569792BF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07088" cy="4351338"/>
          </a:xfrm>
        </p:spPr>
        <p:txBody>
          <a:bodyPr>
            <a:normAutofit/>
          </a:bodyPr>
          <a:lstStyle/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4 Robots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Fully-connected communication graph</a:t>
            </a:r>
          </a:p>
          <a:p>
            <a:pPr marL="457200" lvl="1" indent="0">
              <a:buNone/>
            </a:pPr>
            <a:endParaRPr lang="en-US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52722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B5830-0D74-031F-5481-7E1445481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B8BF8-4ED0-F60D-EDDE-10305CE64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 Results</a:t>
            </a:r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EE9DEA5-6D37-29D2-6F86-3517976CF4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232" t="14665" r="8927" b="11893"/>
          <a:stretch/>
        </p:blipFill>
        <p:spPr>
          <a:xfrm>
            <a:off x="-1" y="2933590"/>
            <a:ext cx="8746436" cy="39244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9FC3E84-9DD5-54F3-2BC8-6681248B01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469" t="20588" r="8611" b="19949"/>
          <a:stretch/>
        </p:blipFill>
        <p:spPr>
          <a:xfrm>
            <a:off x="7732643" y="-137956"/>
            <a:ext cx="4459357" cy="3240001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66ADD05-C3AD-18DF-FA64-CFA057004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07088" cy="4351338"/>
          </a:xfrm>
        </p:spPr>
        <p:txBody>
          <a:bodyPr>
            <a:normAutofit/>
          </a:bodyPr>
          <a:lstStyle/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10 Robots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Fully-connected communication graph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Medium noise</a:t>
            </a:r>
          </a:p>
          <a:p>
            <a:pPr marL="457200" lvl="1" indent="0">
              <a:buNone/>
            </a:pPr>
            <a:endParaRPr lang="en-US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0971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70E00-6C43-B20F-F1FF-2A46BB104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36303-8201-2E42-91E4-67AA0B840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 Results</a:t>
            </a:r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DB5F69A-D6E6-A824-0CFD-52CF20D58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07088" cy="4351338"/>
          </a:xfrm>
        </p:spPr>
        <p:txBody>
          <a:bodyPr>
            <a:normAutofit/>
          </a:bodyPr>
          <a:lstStyle/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10 Robots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Fully-connected communication graph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High noise</a:t>
            </a:r>
          </a:p>
          <a:p>
            <a:pPr marL="457200" lvl="1" indent="0">
              <a:buNone/>
            </a:pPr>
            <a:endParaRPr lang="en-US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30A753-855B-242B-85C5-F6A35085FA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101" t="21668" r="9335" b="21469"/>
          <a:stretch/>
        </p:blipFill>
        <p:spPr>
          <a:xfrm>
            <a:off x="7946125" y="22224"/>
            <a:ext cx="4245876" cy="30511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95BA5E-30ED-E611-ACD4-9009F377254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039" t="14706" r="8628" b="12745"/>
          <a:stretch/>
        </p:blipFill>
        <p:spPr>
          <a:xfrm>
            <a:off x="0" y="3073400"/>
            <a:ext cx="8608648" cy="374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4565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F8F9A-D224-FDC2-5D12-F05BE9AAD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BBCFD4E-4F93-6A09-AA35-65A77F04D2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582" t="11765" r="8628" b="9395"/>
          <a:stretch/>
        </p:blipFill>
        <p:spPr>
          <a:xfrm>
            <a:off x="0" y="2814919"/>
            <a:ext cx="8593958" cy="4043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A41CB6-E55C-91A7-2BFE-81B462C38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Point Cloud Results</a:t>
            </a:r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A57CB88-2384-AC22-208B-7E4216548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07088" cy="4351338"/>
          </a:xfrm>
        </p:spPr>
        <p:txBody>
          <a:bodyPr>
            <a:normAutofit/>
          </a:bodyPr>
          <a:lstStyle/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10 Robots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Sparse communication graph (ER .01)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High noise</a:t>
            </a:r>
          </a:p>
          <a:p>
            <a:pPr marL="457200" lvl="1" indent="0">
              <a:buNone/>
            </a:pPr>
            <a:endParaRPr lang="en-US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50F3A1-19AC-2E59-08A2-178CAAA65AB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980" t="21896" r="8660" b="20588"/>
          <a:stretch/>
        </p:blipFill>
        <p:spPr>
          <a:xfrm>
            <a:off x="7996518" y="0"/>
            <a:ext cx="4117220" cy="293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36368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D9FAD-4E3B-D7A1-B2EB-0E5F479D0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968697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A8EBF-335C-93AA-05A3-985FED457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D1C9D91-96C6-5359-E70C-281187F9BE98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632104" y="1825625"/>
            <a:ext cx="2358053" cy="1136540"/>
          </a:xfrm>
          <a:prstGeom prst="line">
            <a:avLst/>
          </a:prstGeom>
          <a:ln w="63500" cap="rnd">
            <a:solidFill>
              <a:schemeClr val="tx2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7E009CD-D64D-4DAE-4301-09A76E432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B40F3-E640-18A7-DD50-9722D28B3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Sensor(s)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33058F76-698C-E45C-0B3D-B60E681EA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3564" y="1690688"/>
            <a:ext cx="3843151" cy="2882364"/>
          </a:xfrm>
          <a:prstGeom prst="rect">
            <a:avLst/>
          </a:prstGeom>
        </p:spPr>
      </p:pic>
      <p:pic>
        <p:nvPicPr>
          <p:cNvPr id="19" name="Picture 18" descr="A black circular object with a green light&#10;&#10;AI-generated content may be incorrect.">
            <a:extLst>
              <a:ext uri="{FF2B5EF4-FFF2-40B4-BE49-F238E27FC236}">
                <a16:creationId xmlns:a16="http://schemas.microsoft.com/office/drawing/2014/main" id="{B54A5789-9E27-753D-E758-16025BD34D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62" t="21297" r="17666" b="22902"/>
          <a:stretch/>
        </p:blipFill>
        <p:spPr>
          <a:xfrm>
            <a:off x="8050898" y="2962165"/>
            <a:ext cx="1878518" cy="1610887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2B8D640-26DF-9D72-BA9A-A1402B7DFD13}"/>
              </a:ext>
            </a:extLst>
          </p:cNvPr>
          <p:cNvSpPr txBox="1">
            <a:spLocks/>
          </p:cNvSpPr>
          <p:nvPr/>
        </p:nvSpPr>
        <p:spPr>
          <a:xfrm>
            <a:off x="4343689" y="1591939"/>
            <a:ext cx="2358053" cy="526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latin typeface="Cambria Math" panose="02040503050406030204" pitchFamily="18" charset="0"/>
                <a:ea typeface="Cambria Math" panose="02040503050406030204" pitchFamily="18" charset="0"/>
              </a:rPr>
              <a:t>RGB(D) Camera</a:t>
            </a:r>
          </a:p>
        </p:txBody>
      </p:sp>
    </p:spTree>
    <p:extLst>
      <p:ext uri="{BB962C8B-B14F-4D97-AF65-F5344CB8AC3E}">
        <p14:creationId xmlns:p14="http://schemas.microsoft.com/office/powerpoint/2010/main" val="578085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18B2F-5D96-0DF0-DDC5-098D57C53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4F5900A-CA0D-9665-E7EC-731D8D9D6CBC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632104" y="1825625"/>
            <a:ext cx="2358053" cy="1136540"/>
          </a:xfrm>
          <a:prstGeom prst="line">
            <a:avLst/>
          </a:prstGeom>
          <a:ln w="63500" cap="rnd">
            <a:solidFill>
              <a:schemeClr val="tx2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048DCD-DF02-F2F3-49C9-B2C01240B184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632104" y="2349661"/>
            <a:ext cx="2358053" cy="612504"/>
          </a:xfrm>
          <a:prstGeom prst="line">
            <a:avLst/>
          </a:prstGeom>
          <a:ln w="63500" cap="rnd">
            <a:solidFill>
              <a:schemeClr val="tx2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7E116B2-D27B-B341-3A8E-64C34127A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51F8E-C2E5-95C2-5CF5-15FA76859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Sensor(s)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32BE9F2-3711-331F-3F4B-02064608E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3564" y="1690688"/>
            <a:ext cx="3843151" cy="2882364"/>
          </a:xfrm>
          <a:prstGeom prst="rect">
            <a:avLst/>
          </a:prstGeom>
        </p:spPr>
      </p:pic>
      <p:pic>
        <p:nvPicPr>
          <p:cNvPr id="19" name="Picture 18" descr="A black circular object with a green light&#10;&#10;AI-generated content may be incorrect.">
            <a:extLst>
              <a:ext uri="{FF2B5EF4-FFF2-40B4-BE49-F238E27FC236}">
                <a16:creationId xmlns:a16="http://schemas.microsoft.com/office/drawing/2014/main" id="{9CF2F4A0-414A-93F8-1A8C-9A0A9E59E0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62" t="21297" r="17666" b="22902"/>
          <a:stretch/>
        </p:blipFill>
        <p:spPr>
          <a:xfrm>
            <a:off x="8050898" y="2962165"/>
            <a:ext cx="1878518" cy="1610887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C3C8092-53AF-533C-01D2-0C52D1571EC7}"/>
              </a:ext>
            </a:extLst>
          </p:cNvPr>
          <p:cNvSpPr txBox="1">
            <a:spLocks/>
          </p:cNvSpPr>
          <p:nvPr/>
        </p:nvSpPr>
        <p:spPr>
          <a:xfrm>
            <a:off x="4343689" y="1591939"/>
            <a:ext cx="2358053" cy="526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latin typeface="Cambria Math" panose="02040503050406030204" pitchFamily="18" charset="0"/>
                <a:ea typeface="Cambria Math" panose="02040503050406030204" pitchFamily="18" charset="0"/>
              </a:rPr>
              <a:t>RGB(D) Camera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94FDCF45-F4D1-8517-5D59-FAB4A923F629}"/>
              </a:ext>
            </a:extLst>
          </p:cNvPr>
          <p:cNvSpPr txBox="1">
            <a:spLocks/>
          </p:cNvSpPr>
          <p:nvPr/>
        </p:nvSpPr>
        <p:spPr>
          <a:xfrm>
            <a:off x="5582023" y="2129742"/>
            <a:ext cx="1223734" cy="526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latin typeface="Cambria Math" panose="02040503050406030204" pitchFamily="18" charset="0"/>
                <a:ea typeface="Cambria Math" panose="02040503050406030204" pitchFamily="18" charset="0"/>
              </a:rPr>
              <a:t>LIDAR</a:t>
            </a:r>
          </a:p>
        </p:txBody>
      </p:sp>
    </p:spTree>
    <p:extLst>
      <p:ext uri="{BB962C8B-B14F-4D97-AF65-F5344CB8AC3E}">
        <p14:creationId xmlns:p14="http://schemas.microsoft.com/office/powerpoint/2010/main" val="1759484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5E036-FF7C-24F7-D33C-4CBBCBB55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66EB4D4-F8C4-36EB-929E-798CB6C8F0BA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632104" y="1825625"/>
            <a:ext cx="2358053" cy="1136540"/>
          </a:xfrm>
          <a:prstGeom prst="line">
            <a:avLst/>
          </a:prstGeom>
          <a:ln w="63500" cap="rnd">
            <a:solidFill>
              <a:schemeClr val="tx2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057EFC6-AED2-8BBE-D716-D56685C9F428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632104" y="2349661"/>
            <a:ext cx="2358053" cy="612504"/>
          </a:xfrm>
          <a:prstGeom prst="line">
            <a:avLst/>
          </a:prstGeom>
          <a:ln w="63500" cap="rnd">
            <a:solidFill>
              <a:schemeClr val="tx2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B5493E3-E6EA-A447-F8EA-5D37B5D4F789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632104" y="2827228"/>
            <a:ext cx="2358053" cy="134937"/>
          </a:xfrm>
          <a:prstGeom prst="line">
            <a:avLst/>
          </a:prstGeom>
          <a:ln w="63500" cap="rnd">
            <a:solidFill>
              <a:schemeClr val="tx2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7F8F682-559A-9F23-4EDC-CA8E75D97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46B49-F8AC-62B7-5F11-465651370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Sensor(s)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0F9C5CB1-E867-C734-0DB2-397F83CBA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3564" y="1690688"/>
            <a:ext cx="3843151" cy="2882364"/>
          </a:xfrm>
          <a:prstGeom prst="rect">
            <a:avLst/>
          </a:prstGeom>
        </p:spPr>
      </p:pic>
      <p:pic>
        <p:nvPicPr>
          <p:cNvPr id="19" name="Picture 18" descr="A black circular object with a green light&#10;&#10;AI-generated content may be incorrect.">
            <a:extLst>
              <a:ext uri="{FF2B5EF4-FFF2-40B4-BE49-F238E27FC236}">
                <a16:creationId xmlns:a16="http://schemas.microsoft.com/office/drawing/2014/main" id="{A2C5ADE3-049B-8005-469E-62711703F0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62" t="21297" r="17666" b="22902"/>
          <a:stretch/>
        </p:blipFill>
        <p:spPr>
          <a:xfrm>
            <a:off x="8050898" y="2962165"/>
            <a:ext cx="1878518" cy="1610887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F592F82-0749-54D8-4053-03835C44D030}"/>
              </a:ext>
            </a:extLst>
          </p:cNvPr>
          <p:cNvSpPr txBox="1">
            <a:spLocks/>
          </p:cNvSpPr>
          <p:nvPr/>
        </p:nvSpPr>
        <p:spPr>
          <a:xfrm>
            <a:off x="4343689" y="1591939"/>
            <a:ext cx="2358053" cy="526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latin typeface="Cambria Math" panose="02040503050406030204" pitchFamily="18" charset="0"/>
                <a:ea typeface="Cambria Math" panose="02040503050406030204" pitchFamily="18" charset="0"/>
              </a:rPr>
              <a:t>RGB(D) Camera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5B61C12-F36F-8B1F-1B3B-31F6E4982856}"/>
              </a:ext>
            </a:extLst>
          </p:cNvPr>
          <p:cNvSpPr txBox="1">
            <a:spLocks/>
          </p:cNvSpPr>
          <p:nvPr/>
        </p:nvSpPr>
        <p:spPr>
          <a:xfrm>
            <a:off x="5582023" y="2129742"/>
            <a:ext cx="1223734" cy="526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latin typeface="Cambria Math" panose="02040503050406030204" pitchFamily="18" charset="0"/>
                <a:ea typeface="Cambria Math" panose="02040503050406030204" pitchFamily="18" charset="0"/>
              </a:rPr>
              <a:t>LIDAR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0A2CCD-17DE-6F78-A641-712584C1BF42}"/>
              </a:ext>
            </a:extLst>
          </p:cNvPr>
          <p:cNvSpPr txBox="1">
            <a:spLocks/>
          </p:cNvSpPr>
          <p:nvPr/>
        </p:nvSpPr>
        <p:spPr>
          <a:xfrm>
            <a:off x="4404673" y="2631583"/>
            <a:ext cx="3115847" cy="526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>
                <a:latin typeface="Cambria Math" panose="02040503050406030204" pitchFamily="18" charset="0"/>
                <a:ea typeface="Cambria Math" panose="02040503050406030204" pitchFamily="18" charset="0"/>
              </a:rPr>
              <a:t>RADAR/SONAR</a:t>
            </a:r>
          </a:p>
        </p:txBody>
      </p:sp>
    </p:spTree>
    <p:extLst>
      <p:ext uri="{BB962C8B-B14F-4D97-AF65-F5344CB8AC3E}">
        <p14:creationId xmlns:p14="http://schemas.microsoft.com/office/powerpoint/2010/main" val="1266651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B8771-A2EF-9A6A-67BB-7C32A040B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EB74E-CDA4-6AE7-FD57-DEE73DA50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Simultaneous Localization and Mapping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FC17F-8113-EB14-4434-5A6E2C0E3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/>
          <a:lstStyle/>
          <a:p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Problem Setting: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Robot(s)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Sensor(s)</a:t>
            </a:r>
          </a:p>
          <a:p>
            <a:pPr lvl="1"/>
            <a:r>
              <a:rPr lang="en-US">
                <a:latin typeface="Cambria Math" panose="02040503050406030204" pitchFamily="18" charset="0"/>
                <a:ea typeface="Cambria Math" panose="02040503050406030204" pitchFamily="18" charset="0"/>
              </a:rPr>
              <a:t>Odometry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628DDCA2-1C83-D91E-0D31-AFD299870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3564" y="1690688"/>
            <a:ext cx="3843151" cy="2882364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461843-8E0A-3459-6D5E-8DC0FF1009A4}"/>
              </a:ext>
            </a:extLst>
          </p:cNvPr>
          <p:cNvCxnSpPr/>
          <p:nvPr/>
        </p:nvCxnSpPr>
        <p:spPr>
          <a:xfrm>
            <a:off x="8981768" y="3967316"/>
            <a:ext cx="796413" cy="1460090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A black circular object with a green light&#10;&#10;AI-generated content may be incorrect.">
            <a:extLst>
              <a:ext uri="{FF2B5EF4-FFF2-40B4-BE49-F238E27FC236}">
                <a16:creationId xmlns:a16="http://schemas.microsoft.com/office/drawing/2014/main" id="{B1F3E292-FAE9-F844-5F62-77C4C136E9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62" t="21297" r="17666" b="22902"/>
          <a:stretch/>
        </p:blipFill>
        <p:spPr>
          <a:xfrm>
            <a:off x="8050898" y="2962165"/>
            <a:ext cx="1878518" cy="1610887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7F7E305-EF91-02D7-0719-0C6E1890206E}"/>
              </a:ext>
            </a:extLst>
          </p:cNvPr>
          <p:cNvCxnSpPr>
            <a:cxnSpLocks/>
          </p:cNvCxnSpPr>
          <p:nvPr/>
        </p:nvCxnSpPr>
        <p:spPr>
          <a:xfrm flipH="1">
            <a:off x="7462684" y="5427406"/>
            <a:ext cx="2315497" cy="150797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7A7B0A-C869-695F-A544-4DA2DCC689AD}"/>
              </a:ext>
            </a:extLst>
          </p:cNvPr>
          <p:cNvCxnSpPr>
            <a:cxnSpLocks/>
          </p:cNvCxnSpPr>
          <p:nvPr/>
        </p:nvCxnSpPr>
        <p:spPr>
          <a:xfrm flipH="1">
            <a:off x="5973097" y="5578203"/>
            <a:ext cx="1489587" cy="1453114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6286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2099</Words>
  <Application>Microsoft Macintosh PowerPoint</Application>
  <PresentationFormat>Widescreen</PresentationFormat>
  <Paragraphs>354</Paragraphs>
  <Slides>56</Slides>
  <Notes>34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Aptos</vt:lpstr>
      <vt:lpstr>Aptos Display</vt:lpstr>
      <vt:lpstr>Arial</vt:lpstr>
      <vt:lpstr>Cambria Math</vt:lpstr>
      <vt:lpstr>Consolas</vt:lpstr>
      <vt:lpstr>Google Sans</vt:lpstr>
      <vt:lpstr>Office Theme</vt:lpstr>
      <vt:lpstr>SLAM-MR Simultaneous Localization and Mapping with Multiple Robots</vt:lpstr>
      <vt:lpstr>Simultaneous Localization and Mapping</vt:lpstr>
      <vt:lpstr>Simultaneous Localization and Mapping</vt:lpstr>
      <vt:lpstr>Simultaneous Localization and Mapping</vt:lpstr>
      <vt:lpstr>Simultaneous Localization and Mapping</vt:lpstr>
      <vt:lpstr>Simultaneous Localization and Mapping</vt:lpstr>
      <vt:lpstr>Simultaneous Localization and Mapping</vt:lpstr>
      <vt:lpstr>Simultaneous Localization and Mapping</vt:lpstr>
      <vt:lpstr>Simultaneous Localization and Mapping</vt:lpstr>
      <vt:lpstr>Simultaneous Localization and Mapping</vt:lpstr>
      <vt:lpstr>Simultaneous Localization and Mapping</vt:lpstr>
      <vt:lpstr>Simultaneous Localization and Mapping</vt:lpstr>
      <vt:lpstr>Simultaneous Localization and Mapping</vt:lpstr>
      <vt:lpstr>Multi-Robot SLAM</vt:lpstr>
      <vt:lpstr>Multi-Robot SLAM</vt:lpstr>
      <vt:lpstr>Multi-Robot SLAM</vt:lpstr>
      <vt:lpstr>Multi-Robot SLAM</vt:lpstr>
      <vt:lpstr>Multi-Robot SLAM</vt:lpstr>
      <vt:lpstr>Multi-Robot SLAM</vt:lpstr>
      <vt:lpstr>Distributed PGO</vt:lpstr>
      <vt:lpstr>Distributed PGO</vt:lpstr>
      <vt:lpstr>Distributed PGO</vt:lpstr>
      <vt:lpstr>Distributed PGO</vt:lpstr>
      <vt:lpstr>Distributed PGO</vt:lpstr>
      <vt:lpstr>Distributed PGO</vt:lpstr>
      <vt:lpstr>Distributed PGO</vt:lpstr>
      <vt:lpstr>Distributed PGO</vt:lpstr>
      <vt:lpstr>Our System</vt:lpstr>
      <vt:lpstr>Our System</vt:lpstr>
      <vt:lpstr>Our System</vt:lpstr>
      <vt:lpstr>Crash Course in ROS Communications</vt:lpstr>
      <vt:lpstr>Crash Course in ROS Communications</vt:lpstr>
      <vt:lpstr>Crash Course in ROS Communications</vt:lpstr>
      <vt:lpstr>Crash Course in ROS Communications</vt:lpstr>
      <vt:lpstr>System Communication Setup</vt:lpstr>
      <vt:lpstr>System Communication Setup</vt:lpstr>
      <vt:lpstr>System Communication Setup</vt:lpstr>
      <vt:lpstr>High Level Overview of Distributed PGO</vt:lpstr>
      <vt:lpstr>High Level Overview of Distributed PGO</vt:lpstr>
      <vt:lpstr>High Level Overview of Distributed PGO</vt:lpstr>
      <vt:lpstr>High Level Overview of Distributed PGO</vt:lpstr>
      <vt:lpstr>High Level Overview of Distributed PGO</vt:lpstr>
      <vt:lpstr>High Level Overview of Distributed PGO</vt:lpstr>
      <vt:lpstr>Results: PGO – High Noise</vt:lpstr>
      <vt:lpstr>Results: PGO – High Noise</vt:lpstr>
      <vt:lpstr>Results: PGO – High Noise</vt:lpstr>
      <vt:lpstr>Results: PGO – High Noise</vt:lpstr>
      <vt:lpstr>Results: PGO – High Noise</vt:lpstr>
      <vt:lpstr>Results: PGO – High Noise</vt:lpstr>
      <vt:lpstr>Results: PGO – Low Noise</vt:lpstr>
      <vt:lpstr>Integrating Point Clouds</vt:lpstr>
      <vt:lpstr>Point Cloud Results</vt:lpstr>
      <vt:lpstr>Point Cloud Results</vt:lpstr>
      <vt:lpstr>Point Cloud Results</vt:lpstr>
      <vt:lpstr>Point Cloud Results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Kaminsky, Thomas</dc:creator>
  <cp:lastModifiedBy>Izhar, Hammad</cp:lastModifiedBy>
  <cp:revision>1</cp:revision>
  <dcterms:created xsi:type="dcterms:W3CDTF">2025-05-03T23:13:06Z</dcterms:created>
  <dcterms:modified xsi:type="dcterms:W3CDTF">2025-05-05T20:16:31Z</dcterms:modified>
</cp:coreProperties>
</file>